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6"/>
  </p:notesMasterIdLst>
  <p:handoutMasterIdLst>
    <p:handoutMasterId r:id="rId87"/>
  </p:handoutMasterIdLst>
  <p:sldIdLst>
    <p:sldId id="260" r:id="rId2"/>
    <p:sldId id="348" r:id="rId3"/>
    <p:sldId id="352" r:id="rId4"/>
    <p:sldId id="263" r:id="rId5"/>
    <p:sldId id="380" r:id="rId6"/>
    <p:sldId id="264" r:id="rId7"/>
    <p:sldId id="353" r:id="rId8"/>
    <p:sldId id="266" r:id="rId9"/>
    <p:sldId id="267" r:id="rId10"/>
    <p:sldId id="268" r:id="rId11"/>
    <p:sldId id="381" r:id="rId12"/>
    <p:sldId id="356" r:id="rId13"/>
    <p:sldId id="371" r:id="rId14"/>
    <p:sldId id="276" r:id="rId15"/>
    <p:sldId id="358" r:id="rId16"/>
    <p:sldId id="279" r:id="rId17"/>
    <p:sldId id="280" r:id="rId18"/>
    <p:sldId id="360" r:id="rId19"/>
    <p:sldId id="363" r:id="rId20"/>
    <p:sldId id="359" r:id="rId21"/>
    <p:sldId id="282" r:id="rId22"/>
    <p:sldId id="281" r:id="rId23"/>
    <p:sldId id="361" r:id="rId24"/>
    <p:sldId id="362" r:id="rId25"/>
    <p:sldId id="284" r:id="rId26"/>
    <p:sldId id="364" r:id="rId27"/>
    <p:sldId id="285" r:id="rId28"/>
    <p:sldId id="286" r:id="rId29"/>
    <p:sldId id="288" r:id="rId30"/>
    <p:sldId id="290" r:id="rId31"/>
    <p:sldId id="289" r:id="rId32"/>
    <p:sldId id="367" r:id="rId33"/>
    <p:sldId id="292" r:id="rId34"/>
    <p:sldId id="366" r:id="rId35"/>
    <p:sldId id="293" r:id="rId36"/>
    <p:sldId id="294" r:id="rId37"/>
    <p:sldId id="295" r:id="rId38"/>
    <p:sldId id="296" r:id="rId39"/>
    <p:sldId id="297" r:id="rId40"/>
    <p:sldId id="298" r:id="rId41"/>
    <p:sldId id="374" r:id="rId42"/>
    <p:sldId id="378" r:id="rId43"/>
    <p:sldId id="379" r:id="rId44"/>
    <p:sldId id="368" r:id="rId45"/>
    <p:sldId id="302" r:id="rId46"/>
    <p:sldId id="369" r:id="rId47"/>
    <p:sldId id="303" r:id="rId48"/>
    <p:sldId id="305" r:id="rId49"/>
    <p:sldId id="306" r:id="rId50"/>
    <p:sldId id="309" r:id="rId51"/>
    <p:sldId id="377" r:id="rId52"/>
    <p:sldId id="310" r:id="rId53"/>
    <p:sldId id="311" r:id="rId54"/>
    <p:sldId id="312" r:id="rId55"/>
    <p:sldId id="313" r:id="rId56"/>
    <p:sldId id="314" r:id="rId57"/>
    <p:sldId id="315" r:id="rId58"/>
    <p:sldId id="316" r:id="rId59"/>
    <p:sldId id="317" r:id="rId60"/>
    <p:sldId id="318" r:id="rId61"/>
    <p:sldId id="319" r:id="rId62"/>
    <p:sldId id="375" r:id="rId63"/>
    <p:sldId id="320" r:id="rId64"/>
    <p:sldId id="325" r:id="rId65"/>
    <p:sldId id="326" r:id="rId66"/>
    <p:sldId id="322" r:id="rId67"/>
    <p:sldId id="327" r:id="rId68"/>
    <p:sldId id="329" r:id="rId69"/>
    <p:sldId id="330" r:id="rId70"/>
    <p:sldId id="334" r:id="rId71"/>
    <p:sldId id="335" r:id="rId72"/>
    <p:sldId id="336" r:id="rId73"/>
    <p:sldId id="331" r:id="rId74"/>
    <p:sldId id="333" r:id="rId75"/>
    <p:sldId id="337" r:id="rId76"/>
    <p:sldId id="338" r:id="rId77"/>
    <p:sldId id="339" r:id="rId78"/>
    <p:sldId id="341" r:id="rId79"/>
    <p:sldId id="342" r:id="rId80"/>
    <p:sldId id="343" r:id="rId81"/>
    <p:sldId id="344" r:id="rId82"/>
    <p:sldId id="321" r:id="rId83"/>
    <p:sldId id="347" r:id="rId84"/>
    <p:sldId id="382" r:id="rId8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B2B2B2"/>
    <a:srgbClr val="336699"/>
    <a:srgbClr val="0099CC"/>
    <a:srgbClr val="CDB97D"/>
    <a:srgbClr val="002B5E"/>
    <a:srgbClr val="948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94" autoAdjust="0"/>
    <p:restoredTop sz="92540" autoAdjust="0"/>
  </p:normalViewPr>
  <p:slideViewPr>
    <p:cSldViewPr snapToGrid="0">
      <p:cViewPr>
        <p:scale>
          <a:sx n="70" d="100"/>
          <a:sy n="70"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46" y="24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4"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53" tIns="48327" rIns="96653" bIns="48327" anchor="ctr"/>
          <a:lstStyle/>
          <a:p>
            <a:pPr algn="ctr">
              <a:defRPr/>
            </a:pPr>
            <a:endParaRPr lang="en-US" dirty="0"/>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53" tIns="48327" rIns="96653" bIns="48327" rtlCol="0" anchor="ctr"/>
          <a:lstStyle>
            <a:lvl1pPr algn="l">
              <a:tabLst>
                <a:tab pos="659455" algn="l"/>
              </a:tabLst>
              <a:defRPr sz="1200">
                <a:latin typeface="Georgia" pitchFamily="18" charset="0"/>
              </a:defRPr>
            </a:lvl1pPr>
          </a:lstStyle>
          <a:p>
            <a:pPr>
              <a:defRPr/>
            </a:pPr>
            <a:r>
              <a:rPr lang="en-US" dirty="0"/>
              <a:t>	</a:t>
            </a:r>
            <a:r>
              <a:rPr lang="en-US" sz="1700" dirty="0"/>
              <a:t>University of Pittsburgh</a:t>
            </a:r>
          </a:p>
        </p:txBody>
      </p:sp>
      <p:sp>
        <p:nvSpPr>
          <p:cNvPr id="4" name="Footer Placeholder 3"/>
          <p:cNvSpPr>
            <a:spLocks noGrp="1"/>
          </p:cNvSpPr>
          <p:nvPr>
            <p:ph type="ftr" sz="quarter" idx="2"/>
          </p:nvPr>
        </p:nvSpPr>
        <p:spPr>
          <a:xfrm>
            <a:off x="10" y="9067799"/>
            <a:ext cx="2662879" cy="259082"/>
          </a:xfrm>
          <a:prstGeom prst="rect">
            <a:avLst/>
          </a:prstGeom>
        </p:spPr>
        <p:txBody>
          <a:bodyPr vert="horz" lIns="96653" tIns="48327" rIns="96653" bIns="48327" rtlCol="0" anchor="ctr"/>
          <a:lstStyle>
            <a:lvl1pPr algn="ctr">
              <a:defRPr sz="1200">
                <a:latin typeface="Georgia" pitchFamily="18" charset="0"/>
              </a:defRPr>
            </a:lvl1pPr>
          </a:lstStyle>
          <a:p>
            <a:pPr algn="l">
              <a:defRPr/>
            </a:pPr>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246882" y="9294019"/>
            <a:ext cx="3068320" cy="261463"/>
          </a:xfrm>
          <a:prstGeom prst="rect">
            <a:avLst/>
          </a:prstGeom>
        </p:spPr>
        <p:txBody>
          <a:bodyPr vert="horz" lIns="96653" tIns="48327" rIns="96653" bIns="48327" rtlCol="0" anchor="ctr"/>
          <a:lstStyle>
            <a:lvl1pPr algn="r">
              <a:defRPr sz="1000">
                <a:latin typeface="Georgia" pitchFamily="18" charset="0"/>
              </a:defRPr>
            </a:lvl1pPr>
          </a:lstStyle>
          <a:p>
            <a:pPr>
              <a:defRPr/>
            </a:pPr>
            <a:r>
              <a:rPr lang="en-US" b="1" dirty="0" smtClean="0">
                <a:latin typeface="Arial" pitchFamily="34" charset="0"/>
                <a:cs typeface="Arial" pitchFamily="34" charset="0"/>
              </a:rPr>
              <a:t>Handout #3, Page </a:t>
            </a:r>
            <a:fld id="{18B7CCC1-F906-463D-8A29-7188A977301E}" type="slidenum">
              <a:rPr lang="en-US" b="1" smtClean="0">
                <a:latin typeface="Arial" pitchFamily="34" charset="0"/>
                <a:cs typeface="Arial" pitchFamily="34" charset="0"/>
              </a:rPr>
              <a:t>‹#›</a:t>
            </a:fld>
            <a:r>
              <a:rPr lang="en-US" b="1" dirty="0" smtClean="0">
                <a:latin typeface="Arial" pitchFamily="34" charset="0"/>
                <a:cs typeface="Arial" pitchFamily="34" charset="0"/>
              </a:rPr>
              <a:t> of 28</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8" y="100013"/>
            <a:ext cx="513079" cy="450057"/>
          </a:xfrm>
          <a:prstGeom prst="rect">
            <a:avLst/>
          </a:prstGeom>
          <a:noFill/>
          <a:ln w="9525">
            <a:noFill/>
            <a:miter lim="800000"/>
            <a:headEnd/>
            <a:tailEnd/>
          </a:ln>
        </p:spPr>
      </p:pic>
      <p:sp>
        <p:nvSpPr>
          <p:cNvPr id="9" name="TextBox 8"/>
          <p:cNvSpPr txBox="1"/>
          <p:nvPr/>
        </p:nvSpPr>
        <p:spPr>
          <a:xfrm>
            <a:off x="3667761" y="33337"/>
            <a:ext cx="1940560" cy="636207"/>
          </a:xfrm>
          <a:prstGeom prst="rect">
            <a:avLst/>
          </a:prstGeom>
          <a:noFill/>
        </p:spPr>
        <p:txBody>
          <a:bodyPr lIns="96653" tIns="48327" rIns="96653" bIns="48327">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69335"/>
          </a:xfrm>
          <a:prstGeom prst="rect">
            <a:avLst/>
          </a:prstGeom>
          <a:noFill/>
        </p:spPr>
        <p:txBody>
          <a:bodyPr lIns="96653" tIns="48327" rIns="96653" bIns="48327">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4" y="653414"/>
            <a:ext cx="3677920" cy="319681"/>
          </a:xfrm>
          <a:prstGeom prst="rect">
            <a:avLst/>
          </a:prstGeom>
          <a:noFill/>
          <a:ln w="6350">
            <a:solidFill>
              <a:schemeClr val="tx1"/>
            </a:solidFill>
          </a:ln>
        </p:spPr>
        <p:txBody>
          <a:bodyPr lIns="96653" tIns="48327" rIns="96653" bIns="48327">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7"/>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16" y="9067801"/>
            <a:ext cx="4590385" cy="226216"/>
          </a:xfrm>
          <a:prstGeom prst="rect">
            <a:avLst/>
          </a:prstGeom>
          <a:noFill/>
        </p:spPr>
        <p:txBody>
          <a:bodyPr wrap="square" lIns="96653" tIns="48327" rIns="96653" bIns="48327" rtlCol="0">
            <a:spAutoFit/>
          </a:bodyPr>
          <a:lstStyle/>
          <a:p>
            <a:pPr algn="r"/>
            <a:r>
              <a:rPr lang="en-US" sz="800" dirty="0">
                <a:latin typeface="Arial" pitchFamily="34" charset="0"/>
                <a:cs typeface="Arial" pitchFamily="34" charset="0"/>
              </a:rPr>
              <a:t>303: Understanding Reactive Attachment Disorder (RAD)</a:t>
            </a:r>
          </a:p>
        </p:txBody>
      </p:sp>
    </p:spTree>
    <p:extLst>
      <p:ext uri="{BB962C8B-B14F-4D97-AF65-F5344CB8AC3E}">
        <p14:creationId xmlns:p14="http://schemas.microsoft.com/office/powerpoint/2010/main" val="25955535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3938"/>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0" y="9121141"/>
            <a:ext cx="2631925" cy="230028"/>
          </a:xfrm>
          <a:prstGeom prst="rect">
            <a:avLst/>
          </a:prstGeom>
          <a:noFill/>
          <a:ln w="9525">
            <a:noFill/>
            <a:miter lim="800000"/>
            <a:headEnd/>
            <a:tailEnd/>
          </a:ln>
        </p:spPr>
        <p:txBody>
          <a:bodyPr vert="horz" wrap="square" lIns="96653" tIns="48327" rIns="96653" bIns="48327"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565054" y="9372600"/>
            <a:ext cx="750146" cy="198121"/>
          </a:xfrm>
          <a:prstGeom prst="rect">
            <a:avLst/>
          </a:prstGeom>
          <a:noFill/>
          <a:ln w="9525">
            <a:noFill/>
            <a:miter lim="800000"/>
            <a:headEnd/>
            <a:tailEnd/>
          </a:ln>
        </p:spPr>
        <p:txBody>
          <a:bodyPr vert="horz" wrap="square" lIns="96653" tIns="48327" rIns="96653" bIns="48327"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8" y="100013"/>
            <a:ext cx="513079" cy="450057"/>
          </a:xfrm>
          <a:prstGeom prst="rect">
            <a:avLst/>
          </a:prstGeom>
          <a:noFill/>
          <a:ln w="9525">
            <a:noFill/>
            <a:miter lim="800000"/>
            <a:headEnd/>
            <a:tailEnd/>
          </a:ln>
        </p:spPr>
      </p:pic>
      <p:sp>
        <p:nvSpPr>
          <p:cNvPr id="10" name="Rectangle 9"/>
          <p:cNvSpPr/>
          <p:nvPr/>
        </p:nvSpPr>
        <p:spPr>
          <a:xfrm>
            <a:off x="3623734"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53" tIns="48327" rIns="96653" bIns="48327" anchor="ctr"/>
          <a:lstStyle/>
          <a:p>
            <a:pPr algn="ctr">
              <a:defRPr/>
            </a:pPr>
            <a:endParaRPr lang="en-US" dirty="0"/>
          </a:p>
        </p:txBody>
      </p:sp>
      <p:sp>
        <p:nvSpPr>
          <p:cNvPr id="11" name="TextBox 10"/>
          <p:cNvSpPr txBox="1"/>
          <p:nvPr/>
        </p:nvSpPr>
        <p:spPr>
          <a:xfrm>
            <a:off x="5608320" y="0"/>
            <a:ext cx="1706880" cy="669335"/>
          </a:xfrm>
          <a:prstGeom prst="rect">
            <a:avLst/>
          </a:prstGeom>
          <a:noFill/>
        </p:spPr>
        <p:txBody>
          <a:bodyPr lIns="96653" tIns="48327" rIns="96653" bIns="48327">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4" y="653414"/>
            <a:ext cx="3677920" cy="319681"/>
          </a:xfrm>
          <a:prstGeom prst="rect">
            <a:avLst/>
          </a:prstGeom>
          <a:noFill/>
          <a:ln w="6350">
            <a:solidFill>
              <a:schemeClr val="tx1"/>
            </a:solidFill>
          </a:ln>
        </p:spPr>
        <p:txBody>
          <a:bodyPr lIns="96653" tIns="48327" rIns="96653" bIns="48327">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7"/>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36207"/>
          </a:xfrm>
          <a:prstGeom prst="rect">
            <a:avLst/>
          </a:prstGeom>
          <a:noFill/>
        </p:spPr>
        <p:txBody>
          <a:bodyPr lIns="96653" tIns="48327" rIns="96653" bIns="48327">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1"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53" tIns="48327" rIns="96653" bIns="48327" anchor="ctr"/>
          <a:lstStyle/>
          <a:p>
            <a:pPr algn="ctr">
              <a:defRPr/>
            </a:pPr>
            <a:endParaRPr lang="en-US" dirty="0"/>
          </a:p>
        </p:txBody>
      </p:sp>
      <p:sp>
        <p:nvSpPr>
          <p:cNvPr id="17" name="TextBox 16"/>
          <p:cNvSpPr txBox="1"/>
          <p:nvPr/>
        </p:nvSpPr>
        <p:spPr>
          <a:xfrm>
            <a:off x="1" y="16"/>
            <a:ext cx="3622766" cy="653441"/>
          </a:xfrm>
          <a:prstGeom prst="rect">
            <a:avLst/>
          </a:prstGeom>
          <a:noFill/>
          <a:ln w="15875">
            <a:noFill/>
          </a:ln>
        </p:spPr>
        <p:txBody>
          <a:bodyPr wrap="square" lIns="96653" tIns="48327" rIns="96653" bIns="48327" rtlCol="0">
            <a:spAutoFit/>
          </a:bodyPr>
          <a:lstStyle/>
          <a:p>
            <a:endParaRPr lang="en-US" sz="1000" dirty="0" smtClean="0">
              <a:latin typeface="Georgia" pitchFamily="18" charset="0"/>
            </a:endParaRPr>
          </a:p>
          <a:p>
            <a:pPr algn="l">
              <a:tabLst>
                <a:tab pos="659455"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455" algn="l"/>
              </a:tabLst>
            </a:pPr>
            <a:endParaRPr lang="en-US" sz="900" dirty="0">
              <a:latin typeface="Georgia" pitchFamily="18" charset="0"/>
            </a:endParaRPr>
          </a:p>
        </p:txBody>
      </p:sp>
      <p:sp>
        <p:nvSpPr>
          <p:cNvPr id="18" name="TextBox 17"/>
          <p:cNvSpPr txBox="1"/>
          <p:nvPr/>
        </p:nvSpPr>
        <p:spPr>
          <a:xfrm>
            <a:off x="2709333" y="9124522"/>
            <a:ext cx="4605867" cy="226216"/>
          </a:xfrm>
          <a:prstGeom prst="rect">
            <a:avLst/>
          </a:prstGeom>
          <a:noFill/>
        </p:spPr>
        <p:txBody>
          <a:bodyPr wrap="square" lIns="96653" tIns="48327" rIns="96653" bIns="48327"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21471852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dirty="0" smtClean="0"/>
              <a:t>The Pennsylvania Child Welfare Resource Center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42</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dirty="0" smtClean="0"/>
              <a:t>The Pennsylvania Child Welfare Resource Center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
        <p:nvSpPr>
          <p:cNvPr id="6"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a:spLocks noGrp="1" noChangeArrowheads="1"/>
          </p:cNvSpPr>
          <p:nvPr>
            <p:ph type="sldNum" sz="quarter" idx="10"/>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5"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Box 12"/>
          <p:cNvSpPr txBox="1"/>
          <p:nvPr/>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rPr>
              <a:t>303: Understanding Reactive Attachment Disorder (RAD)</a:t>
            </a:r>
            <a:endParaRPr lang="en-US" sz="1000" dirty="0">
              <a:latin typeface="+mn-lt"/>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11"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ME2wmFunCjU&amp;feature=youtube_gdata_play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uAAVjvTaRNU&amp;feature=relate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theraplay.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emdrinaction.com/short-videos-introduction-emd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eeginfo.com/neurofeedback-videos-media.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iNEXf7MA88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instituteforchildren.com/" TargetMode="External"/><Relationship Id="rId2" Type="http://schemas.openxmlformats.org/officeDocument/2006/relationships/hyperlink" Target="http://www.attachmentcenter.org/" TargetMode="External"/><Relationship Id="rId1" Type="http://schemas.openxmlformats.org/officeDocument/2006/relationships/slideLayout" Target="../slideLayouts/slideLayout5.xml"/><Relationship Id="rId6" Type="http://schemas.openxmlformats.org/officeDocument/2006/relationships/hyperlink" Target="http://www.dyadicdevelopmentalpsychotherapy.org/" TargetMode="External"/><Relationship Id="rId5" Type="http://schemas.openxmlformats.org/officeDocument/2006/relationships/hyperlink" Target="http://www.eegspectrum.com/" TargetMode="External"/><Relationship Id="rId4" Type="http://schemas.openxmlformats.org/officeDocument/2006/relationships/hyperlink" Target="http://www.emdrportal.co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303: Understanding Reactive Attachment Disorder (RAD)</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88276"/>
            <a:ext cx="8229600" cy="772510"/>
          </a:xfrm>
        </p:spPr>
        <p:txBody>
          <a:bodyPr/>
          <a:lstStyle/>
          <a:p>
            <a:pPr eaLnBrk="1" hangingPunct="1"/>
            <a:r>
              <a:rPr lang="en-US" dirty="0" smtClean="0"/>
              <a:t>Definition and Symptoms of RAD II</a:t>
            </a:r>
          </a:p>
        </p:txBody>
      </p:sp>
      <p:sp>
        <p:nvSpPr>
          <p:cNvPr id="14339" name="Content Placeholder 2"/>
          <p:cNvSpPr>
            <a:spLocks noGrp="1"/>
          </p:cNvSpPr>
          <p:nvPr>
            <p:ph idx="1"/>
          </p:nvPr>
        </p:nvSpPr>
        <p:spPr>
          <a:xfrm>
            <a:off x="457200" y="1676400"/>
            <a:ext cx="8229600" cy="4495800"/>
          </a:xfrm>
        </p:spPr>
        <p:txBody>
          <a:bodyPr/>
          <a:lstStyle/>
          <a:p>
            <a:r>
              <a:rPr lang="en-US" sz="2000" dirty="0"/>
              <a:t>Child has experienced a pattern of extremes of insufficient care (pathogenic care) as evidenced by at least one of the following:</a:t>
            </a:r>
          </a:p>
          <a:p>
            <a:pPr lvl="1"/>
            <a:r>
              <a:rPr lang="en-US" sz="2000" dirty="0"/>
              <a:t>Persistent disregard of the child’s basic emotional needs for comfort, stimulation, and affection (i.e., neglect)</a:t>
            </a:r>
          </a:p>
          <a:p>
            <a:pPr lvl="1"/>
            <a:r>
              <a:rPr lang="en-US" sz="2000" dirty="0"/>
              <a:t>Persistent disregard of the child’s basic physical needs.</a:t>
            </a:r>
          </a:p>
          <a:p>
            <a:pPr lvl="1"/>
            <a:r>
              <a:rPr lang="en-US" sz="2000" dirty="0"/>
              <a:t>Repeated changes of primary caregiver that prevent formation of stable attachments (e.g., frequent changes in foster care)</a:t>
            </a:r>
          </a:p>
          <a:p>
            <a:pPr lvl="1"/>
            <a:r>
              <a:rPr lang="en-US" sz="2000" dirty="0"/>
              <a:t>Rearing in unusual settings such as institutions with high child/caregiver ratios that limit opportunities to form selective attachments</a:t>
            </a:r>
          </a:p>
          <a:p>
            <a:r>
              <a:rPr lang="en-US" sz="2000" dirty="0"/>
              <a:t> </a:t>
            </a:r>
            <a:r>
              <a:rPr lang="en-US" sz="2000" dirty="0">
                <a:solidFill>
                  <a:srgbClr val="000000"/>
                </a:solidFill>
              </a:rPr>
              <a:t>Not due to Autism Spectrum </a:t>
            </a:r>
            <a:r>
              <a:rPr lang="en-US" sz="2000" dirty="0" smtClean="0">
                <a:solidFill>
                  <a:srgbClr val="000000"/>
                </a:solidFill>
              </a:rPr>
              <a:t>Disorder</a:t>
            </a:r>
          </a:p>
          <a:p>
            <a:endParaRPr lang="en-US" sz="2000" dirty="0">
              <a:solidFill>
                <a:srgbClr val="000000"/>
              </a:solidFill>
            </a:endParaRPr>
          </a:p>
          <a:p>
            <a:pPr marL="0" indent="0">
              <a:buNone/>
            </a:pPr>
            <a:r>
              <a:rPr lang="en-US" sz="2000" dirty="0" smtClean="0">
                <a:solidFill>
                  <a:srgbClr val="000000"/>
                </a:solidFill>
              </a:rPr>
              <a:t>(American </a:t>
            </a:r>
            <a:r>
              <a:rPr lang="en-US" sz="2000" dirty="0">
                <a:solidFill>
                  <a:srgbClr val="000000"/>
                </a:solidFill>
              </a:rPr>
              <a:t>Psychiatric Association, 2013)</a:t>
            </a:r>
          </a:p>
          <a:p>
            <a:pPr marL="855663" lvl="1" indent="-398463" eaLnBrk="1" hangingPunct="1">
              <a:buFont typeface="Arial" pitchFamily="34" charset="0"/>
              <a:buNone/>
            </a:pPr>
            <a:r>
              <a:rPr lang="en-US" dirty="0" smtClean="0"/>
              <a:t>	</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 About Self and the World</a:t>
            </a:r>
            <a:endParaRPr lang="en-US" dirty="0"/>
          </a:p>
        </p:txBody>
      </p:sp>
      <p:sp>
        <p:nvSpPr>
          <p:cNvPr id="3" name="Content Placeholder 2"/>
          <p:cNvSpPr>
            <a:spLocks noGrp="1"/>
          </p:cNvSpPr>
          <p:nvPr>
            <p:ph sz="half" idx="1"/>
          </p:nvPr>
        </p:nvSpPr>
        <p:spPr/>
        <p:txBody>
          <a:bodyPr/>
          <a:lstStyle/>
          <a:p>
            <a:pPr marL="914400" indent="-457200">
              <a:spcBef>
                <a:spcPts val="300"/>
              </a:spcBef>
              <a:defRPr/>
            </a:pPr>
            <a:r>
              <a:rPr lang="en-US" sz="2200" dirty="0"/>
              <a:t>People are untrustworthy and inconsistent </a:t>
            </a:r>
          </a:p>
          <a:p>
            <a:pPr marL="914400" indent="-457200">
              <a:spcBef>
                <a:spcPts val="300"/>
              </a:spcBef>
              <a:defRPr/>
            </a:pPr>
            <a:r>
              <a:rPr lang="en-US" sz="2200" dirty="0" smtClean="0"/>
              <a:t>World </a:t>
            </a:r>
            <a:r>
              <a:rPr lang="en-US" sz="2200" dirty="0"/>
              <a:t>is chaotic, unpredictable and unsafe</a:t>
            </a:r>
          </a:p>
          <a:p>
            <a:pPr marL="914400" indent="-457200">
              <a:spcBef>
                <a:spcPts val="300"/>
              </a:spcBef>
              <a:defRPr/>
            </a:pPr>
            <a:r>
              <a:rPr lang="en-US" sz="2200" dirty="0" smtClean="0"/>
              <a:t>Nothing </a:t>
            </a:r>
            <a:r>
              <a:rPr lang="en-US" sz="2200" dirty="0"/>
              <a:t>I say or do has an impact, not on others, myself or situations</a:t>
            </a:r>
          </a:p>
          <a:p>
            <a:pPr marL="914400" indent="-457200">
              <a:spcBef>
                <a:spcPts val="300"/>
              </a:spcBef>
              <a:defRPr/>
            </a:pPr>
            <a:r>
              <a:rPr lang="en-US" sz="2200" dirty="0" smtClean="0"/>
              <a:t>My </a:t>
            </a:r>
            <a:r>
              <a:rPr lang="en-US" sz="2200" dirty="0"/>
              <a:t>needs will only be met through my own efforts: I have to do it all myself </a:t>
            </a:r>
          </a:p>
          <a:p>
            <a:endParaRPr lang="en-US" sz="2000" dirty="0"/>
          </a:p>
        </p:txBody>
      </p:sp>
      <p:sp>
        <p:nvSpPr>
          <p:cNvPr id="4" name="Content Placeholder 3"/>
          <p:cNvSpPr>
            <a:spLocks noGrp="1"/>
          </p:cNvSpPr>
          <p:nvPr>
            <p:ph sz="half" idx="2"/>
          </p:nvPr>
        </p:nvSpPr>
        <p:spPr/>
        <p:txBody>
          <a:bodyPr/>
          <a:lstStyle/>
          <a:p>
            <a:pPr marL="914400" indent="-457200">
              <a:spcBef>
                <a:spcPts val="300"/>
              </a:spcBef>
              <a:defRPr/>
            </a:pPr>
            <a:r>
              <a:rPr lang="en-US" sz="2200" dirty="0"/>
              <a:t>I am worthless, unlovable and bad</a:t>
            </a:r>
          </a:p>
          <a:p>
            <a:pPr marL="914400" indent="-457200">
              <a:spcBef>
                <a:spcPts val="300"/>
              </a:spcBef>
              <a:defRPr/>
            </a:pPr>
            <a:r>
              <a:rPr lang="en-US" sz="2200" dirty="0" smtClean="0"/>
              <a:t>I </a:t>
            </a:r>
            <a:r>
              <a:rPr lang="en-US" sz="2200" dirty="0"/>
              <a:t>am unsafe and weak</a:t>
            </a:r>
          </a:p>
          <a:p>
            <a:pPr marL="914400" indent="-457200">
              <a:spcBef>
                <a:spcPts val="300"/>
              </a:spcBef>
              <a:defRPr/>
            </a:pPr>
            <a:r>
              <a:rPr lang="en-US" sz="2200" dirty="0" smtClean="0"/>
              <a:t>Caretakers </a:t>
            </a:r>
            <a:r>
              <a:rPr lang="en-US" sz="2200" dirty="0"/>
              <a:t>are unresponsive, unreliable and dangerous</a:t>
            </a:r>
          </a:p>
          <a:p>
            <a:pPr marL="914400" indent="-457200">
              <a:spcBef>
                <a:spcPts val="300"/>
              </a:spcBef>
              <a:defRPr/>
            </a:pPr>
            <a:r>
              <a:rPr lang="en-US" sz="2200" dirty="0" smtClean="0"/>
              <a:t>The </a:t>
            </a:r>
            <a:r>
              <a:rPr lang="en-US" sz="2200" dirty="0"/>
              <a:t>world is hostile and </a:t>
            </a:r>
            <a:r>
              <a:rPr lang="en-US" sz="2200" dirty="0" smtClean="0"/>
              <a:t>dangerous</a:t>
            </a:r>
          </a:p>
          <a:p>
            <a:pPr marL="914400" indent="-457200">
              <a:spcBef>
                <a:spcPts val="300"/>
              </a:spcBef>
              <a:defRPr/>
            </a:pPr>
            <a:endParaRPr lang="en-US" sz="2200" dirty="0"/>
          </a:p>
          <a:p>
            <a:pPr marL="914400" indent="-457200">
              <a:spcBef>
                <a:spcPts val="300"/>
              </a:spcBef>
              <a:defRPr/>
            </a:pPr>
            <a:endParaRPr lang="en-US" sz="2200" dirty="0" smtClean="0"/>
          </a:p>
          <a:p>
            <a:pPr marL="457200" indent="0">
              <a:spcBef>
                <a:spcPts val="300"/>
              </a:spcBef>
              <a:buNone/>
              <a:defRPr/>
            </a:pPr>
            <a:endParaRPr lang="en-US" sz="1800" dirty="0" smtClean="0">
              <a:solidFill>
                <a:srgbClr val="000000"/>
              </a:solidFill>
            </a:endParaRPr>
          </a:p>
          <a:p>
            <a:pPr marL="457200" indent="0">
              <a:spcBef>
                <a:spcPts val="300"/>
              </a:spcBef>
              <a:buNone/>
              <a:defRPr/>
            </a:pPr>
            <a:r>
              <a:rPr lang="en-US" sz="1800" dirty="0" smtClean="0">
                <a:solidFill>
                  <a:srgbClr val="000000"/>
                </a:solidFill>
              </a:rPr>
              <a:t>(Cross, 2003</a:t>
            </a:r>
            <a:r>
              <a:rPr lang="en-US" sz="1800" i="1" dirty="0" smtClean="0">
                <a:solidFill>
                  <a:srgbClr val="000000"/>
                </a:solidFill>
              </a:rPr>
              <a:t>)</a:t>
            </a:r>
            <a:endParaRPr lang="en-US" sz="1800" dirty="0" smtClean="0"/>
          </a:p>
          <a:p>
            <a:pPr marL="914400" indent="-457200">
              <a:spcBef>
                <a:spcPts val="300"/>
              </a:spcBef>
              <a:defRPr/>
            </a:pPr>
            <a:endParaRPr lang="en-US" sz="2200" dirty="0"/>
          </a:p>
          <a:p>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11</a:t>
            </a:fld>
            <a:endParaRPr lang="en-US" dirty="0"/>
          </a:p>
        </p:txBody>
      </p:sp>
    </p:spTree>
    <p:extLst>
      <p:ext uri="{BB962C8B-B14F-4D97-AF65-F5344CB8AC3E}">
        <p14:creationId xmlns:p14="http://schemas.microsoft.com/office/powerpoint/2010/main" val="176742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793376"/>
            <a:ext cx="8607971" cy="591671"/>
          </a:xfrm>
        </p:spPr>
        <p:txBody>
          <a:bodyPr>
            <a:normAutofit/>
          </a:bodyPr>
          <a:lstStyle/>
          <a:p>
            <a:pPr eaLnBrk="1" hangingPunct="1">
              <a:defRPr/>
            </a:pPr>
            <a:r>
              <a:rPr lang="en-US" b="1" i="1" dirty="0" smtClean="0"/>
              <a:t>Child of Rage: A Story of Abuse </a:t>
            </a:r>
            <a:r>
              <a:rPr lang="en-US" b="1" dirty="0" smtClean="0"/>
              <a:t>Documentary:</a:t>
            </a:r>
            <a:endParaRPr lang="en-US" b="1" dirty="0"/>
          </a:p>
        </p:txBody>
      </p:sp>
      <p:sp>
        <p:nvSpPr>
          <p:cNvPr id="20483" name="Content Placeholder 2"/>
          <p:cNvSpPr>
            <a:spLocks noGrp="1"/>
          </p:cNvSpPr>
          <p:nvPr>
            <p:ph idx="1"/>
          </p:nvPr>
        </p:nvSpPr>
        <p:spPr/>
        <p:txBody>
          <a:bodyPr/>
          <a:lstStyle/>
          <a:p>
            <a:pPr>
              <a:buNone/>
            </a:pPr>
            <a:endParaRPr lang="en-US" dirty="0" smtClean="0"/>
          </a:p>
          <a:p>
            <a:pPr>
              <a:buNone/>
            </a:pPr>
            <a:r>
              <a:rPr lang="en-US" dirty="0" smtClean="0"/>
              <a:t>Video Clips of Parts I &amp; II:</a:t>
            </a:r>
          </a:p>
          <a:p>
            <a:pPr>
              <a:buNone/>
            </a:pPr>
            <a:endParaRPr lang="en-US" dirty="0" smtClean="0"/>
          </a:p>
          <a:p>
            <a:pPr>
              <a:buFont typeface="Arial" charset="0"/>
              <a:buNone/>
            </a:pPr>
            <a:r>
              <a:rPr lang="en-US" dirty="0" smtClean="0">
                <a:hlinkClick r:id="rId2"/>
              </a:rPr>
              <a:t>http://www.youtube.com/watch?v=ME2wmFunCjU&amp;feature=youtube_gdata_player</a:t>
            </a: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None/>
            </a:pPr>
            <a:endParaRPr lang="en-US" sz="1200" dirty="0" smtClean="0"/>
          </a:p>
          <a:p>
            <a:pPr algn="ctr">
              <a:buNone/>
            </a:pPr>
            <a:r>
              <a:rPr lang="en-US" sz="1200" dirty="0" smtClean="0"/>
              <a:t>(Source: HBO in association with The National Committee for Prevention of Child Abuse, 1990) </a:t>
            </a:r>
          </a:p>
          <a:p>
            <a:pPr>
              <a:buFont typeface="Arial" charset="0"/>
              <a:buNone/>
            </a:pPr>
            <a:endParaRPr lang="en-US" sz="1200" dirty="0" smtClean="0"/>
          </a:p>
          <a:p>
            <a:pPr>
              <a:buFont typeface="Arial" charset="0"/>
              <a:buNone/>
            </a:pPr>
            <a:endParaRPr lang="en-US" sz="1200" dirty="0" smtClean="0"/>
          </a:p>
        </p:txBody>
      </p:sp>
      <p:sp>
        <p:nvSpPr>
          <p:cNvPr id="6" name="Slide Number Placeholder 5"/>
          <p:cNvSpPr>
            <a:spLocks noGrp="1"/>
          </p:cNvSpPr>
          <p:nvPr>
            <p:ph type="sldNum" sz="quarter" idx="4"/>
          </p:nvPr>
        </p:nvSpPr>
        <p:spPr/>
        <p:txBody>
          <a:bodyPr/>
          <a:lstStyle/>
          <a:p>
            <a:pPr>
              <a:defRPr/>
            </a:pPr>
            <a:fld id="{A4624807-03D1-4D82-87D2-E5151F74A2D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idx="1"/>
          </p:nvPr>
        </p:nvSpPr>
        <p:spPr/>
        <p:txBody>
          <a:bodyPr/>
          <a:lstStyle/>
          <a:p>
            <a:pPr>
              <a:buFont typeface="Arial" charset="0"/>
              <a:buNone/>
            </a:pPr>
            <a:endParaRPr lang="en-US" u="sng" dirty="0" smtClean="0"/>
          </a:p>
          <a:p>
            <a:pPr>
              <a:buFont typeface="Arial" charset="0"/>
              <a:buNone/>
            </a:pPr>
            <a:r>
              <a:rPr lang="en-US" u="sng" dirty="0" smtClean="0"/>
              <a:t>Questions:</a:t>
            </a:r>
          </a:p>
          <a:p>
            <a:pPr>
              <a:buFont typeface="Arial" charset="0"/>
              <a:buNone/>
            </a:pPr>
            <a:endParaRPr lang="en-US" u="sng" dirty="0" smtClean="0"/>
          </a:p>
          <a:p>
            <a:pPr>
              <a:buFont typeface="Arial" charset="0"/>
              <a:buNone/>
            </a:pPr>
            <a:r>
              <a:rPr lang="en-US" dirty="0" smtClean="0"/>
              <a:t>What do you think the girl’s feelings and beliefs are about herself?</a:t>
            </a:r>
          </a:p>
          <a:p>
            <a:pPr>
              <a:buFont typeface="Arial" charset="0"/>
              <a:buNone/>
            </a:pPr>
            <a:endParaRPr lang="en-US" sz="1200" dirty="0" smtClean="0"/>
          </a:p>
          <a:p>
            <a:pPr>
              <a:buFont typeface="Arial" charset="0"/>
              <a:buNone/>
            </a:pPr>
            <a:r>
              <a:rPr lang="en-US" dirty="0" smtClean="0"/>
              <a:t>About her family? </a:t>
            </a:r>
          </a:p>
          <a:p>
            <a:pPr>
              <a:buFont typeface="Arial" charset="0"/>
              <a:buNone/>
            </a:pPr>
            <a:endParaRPr lang="en-US" sz="1200" dirty="0" smtClean="0"/>
          </a:p>
          <a:p>
            <a:pPr>
              <a:buFont typeface="Arial" charset="0"/>
              <a:buNone/>
            </a:pPr>
            <a:r>
              <a:rPr lang="en-US" dirty="0" smtClean="0"/>
              <a:t>About her sibling?</a:t>
            </a:r>
          </a:p>
          <a:p>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dirty="0" smtClean="0"/>
              <a:t>Newborn Video Activity</a:t>
            </a:r>
            <a:endParaRPr lang="en-US" dirty="0" smtClean="0"/>
          </a:p>
        </p:txBody>
      </p:sp>
      <p:sp>
        <p:nvSpPr>
          <p:cNvPr id="22531" name="Content Placeholder 2"/>
          <p:cNvSpPr>
            <a:spLocks noGrp="1"/>
          </p:cNvSpPr>
          <p:nvPr>
            <p:ph idx="1"/>
          </p:nvPr>
        </p:nvSpPr>
        <p:spPr>
          <a:xfrm>
            <a:off x="441435" y="1518745"/>
            <a:ext cx="8229600" cy="4648200"/>
          </a:xfrm>
        </p:spPr>
        <p:txBody>
          <a:bodyPr/>
          <a:lstStyle/>
          <a:p>
            <a:pPr eaLnBrk="1" hangingPunct="1">
              <a:buFont typeface="Arial" pitchFamily="34" charset="0"/>
              <a:buNone/>
            </a:pPr>
            <a:r>
              <a:rPr lang="en-US" dirty="0" smtClean="0"/>
              <a:t>As you watch this video, identify components of attachment making sure to include:</a:t>
            </a:r>
          </a:p>
          <a:p>
            <a:pPr eaLnBrk="1" hangingPunct="1">
              <a:buFont typeface="Arial" pitchFamily="34" charset="0"/>
              <a:buNone/>
            </a:pPr>
            <a:endParaRPr lang="en-US" dirty="0" smtClean="0"/>
          </a:p>
          <a:p>
            <a:pPr marL="457200" indent="-457200" eaLnBrk="1" hangingPunct="1">
              <a:buFont typeface="Arial" pitchFamily="34" charset="0"/>
              <a:buAutoNum type="arabicPeriod"/>
            </a:pPr>
            <a:r>
              <a:rPr lang="en-US" dirty="0" smtClean="0"/>
              <a:t>Eye contact</a:t>
            </a:r>
          </a:p>
          <a:p>
            <a:pPr marL="457200" indent="-457200" eaLnBrk="1" hangingPunct="1">
              <a:buFont typeface="Arial" pitchFamily="34" charset="0"/>
              <a:buAutoNum type="arabicPeriod"/>
            </a:pPr>
            <a:r>
              <a:rPr lang="en-US" dirty="0" smtClean="0"/>
              <a:t>Touch</a:t>
            </a:r>
          </a:p>
          <a:p>
            <a:pPr marL="457200" indent="-457200" eaLnBrk="1" hangingPunct="1">
              <a:buFont typeface="Arial" pitchFamily="34" charset="0"/>
              <a:buAutoNum type="arabicPeriod"/>
            </a:pPr>
            <a:r>
              <a:rPr lang="en-US" dirty="0" smtClean="0"/>
              <a:t>Feeding</a:t>
            </a:r>
          </a:p>
          <a:p>
            <a:pPr marL="457200" indent="-457200" eaLnBrk="1" hangingPunct="1">
              <a:buFont typeface="Arial" pitchFamily="34" charset="0"/>
              <a:buAutoNum type="arabicPeriod"/>
            </a:pPr>
            <a:r>
              <a:rPr lang="en-US" dirty="0" smtClean="0"/>
              <a:t>Movement</a:t>
            </a:r>
          </a:p>
          <a:p>
            <a:pPr marL="457200" indent="-457200" eaLnBrk="1" hangingPunct="1">
              <a:buFont typeface="Arial" pitchFamily="34" charset="0"/>
              <a:buAutoNum type="arabicPeriod"/>
            </a:pPr>
            <a:r>
              <a:rPr lang="en-US" dirty="0" smtClean="0"/>
              <a:t>Smiles</a:t>
            </a:r>
          </a:p>
          <a:p>
            <a:pPr eaLnBrk="1" hangingPunct="1"/>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14</a:t>
            </a:fld>
            <a:endParaRPr lang="en-US" dirty="0"/>
          </a:p>
        </p:txBody>
      </p:sp>
      <p:pic>
        <p:nvPicPr>
          <p:cNvPr id="3074" name="Picture 2" descr="C:\Users\eneail\AppData\Local\Microsoft\Windows\Temporary Internet Files\Content.IE5\DZ2K270Q\MP9003863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4" y="2851244"/>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793376"/>
            <a:ext cx="9143999" cy="783176"/>
          </a:xfrm>
        </p:spPr>
        <p:txBody>
          <a:bodyPr/>
          <a:lstStyle/>
          <a:p>
            <a:pPr eaLnBrk="1" hangingPunct="1"/>
            <a:r>
              <a:rPr lang="en-US" dirty="0" smtClean="0"/>
              <a:t>Brain Development (Neurobiology) and Attachment</a:t>
            </a:r>
          </a:p>
        </p:txBody>
      </p:sp>
      <p:sp>
        <p:nvSpPr>
          <p:cNvPr id="24579" name="Content Placeholder 2"/>
          <p:cNvSpPr>
            <a:spLocks noGrp="1"/>
          </p:cNvSpPr>
          <p:nvPr>
            <p:ph idx="1"/>
          </p:nvPr>
        </p:nvSpPr>
        <p:spPr>
          <a:xfrm>
            <a:off x="457200" y="1713186"/>
            <a:ext cx="8229600" cy="4388069"/>
          </a:xfrm>
        </p:spPr>
        <p:txBody>
          <a:bodyPr/>
          <a:lstStyle/>
          <a:p>
            <a:r>
              <a:rPr lang="en-US" dirty="0" smtClean="0"/>
              <a:t>Frontal Lobes </a:t>
            </a:r>
          </a:p>
          <a:p>
            <a:pPr lvl="1"/>
            <a:r>
              <a:rPr lang="en-US" sz="2200" dirty="0" smtClean="0"/>
              <a:t>Manages manage impulse control, </a:t>
            </a:r>
          </a:p>
          <a:p>
            <a:pPr lvl="1">
              <a:buNone/>
            </a:pPr>
            <a:r>
              <a:rPr lang="en-US" sz="2200" dirty="0" smtClean="0"/>
              <a:t>     social reasoning, organization </a:t>
            </a:r>
          </a:p>
          <a:p>
            <a:pPr lvl="1">
              <a:buNone/>
            </a:pPr>
            <a:r>
              <a:rPr lang="en-US" sz="2200" dirty="0" smtClean="0"/>
              <a:t>     and planning</a:t>
            </a:r>
          </a:p>
          <a:p>
            <a:pPr lvl="1">
              <a:buNone/>
            </a:pPr>
            <a:endParaRPr lang="en-US" sz="2200" dirty="0" smtClean="0"/>
          </a:p>
          <a:p>
            <a:r>
              <a:rPr lang="en-US" dirty="0" smtClean="0"/>
              <a:t>Amygdala</a:t>
            </a:r>
          </a:p>
          <a:p>
            <a:pPr lvl="1"/>
            <a:r>
              <a:rPr lang="en-US" sz="2200" dirty="0" smtClean="0"/>
              <a:t>Assesses threats and danger in the </a:t>
            </a:r>
          </a:p>
          <a:p>
            <a:pPr lvl="1">
              <a:buNone/>
            </a:pPr>
            <a:r>
              <a:rPr lang="en-US" sz="2200" dirty="0" smtClean="0"/>
              <a:t>    environment and  results in fight, flight </a:t>
            </a:r>
          </a:p>
          <a:p>
            <a:pPr lvl="1">
              <a:buNone/>
            </a:pPr>
            <a:r>
              <a:rPr lang="en-US" sz="2200" dirty="0" smtClean="0"/>
              <a:t>    or freeze responses</a:t>
            </a:r>
          </a:p>
          <a:p>
            <a:pPr lvl="1" algn="ctr">
              <a:buNone/>
            </a:pPr>
            <a:endParaRPr lang="en-US" sz="2000" dirty="0" smtClean="0"/>
          </a:p>
          <a:p>
            <a:pPr lvl="1" algn="ctr">
              <a:buNone/>
            </a:pPr>
            <a:r>
              <a:rPr lang="en-US" sz="2000" dirty="0" smtClean="0"/>
              <a:t>(Perry  &amp; Szalavitz,  2006,) </a:t>
            </a:r>
          </a:p>
          <a:p>
            <a:pPr lvl="1">
              <a:buNone/>
            </a:pPr>
            <a:endParaRPr lang="en-US" dirty="0" smtClean="0"/>
          </a:p>
        </p:txBody>
      </p:sp>
      <p:pic>
        <p:nvPicPr>
          <p:cNvPr id="5" name="Picture 4" descr="C:\Users\jas\Desktop\Amyg.png"/>
          <p:cNvPicPr>
            <a:picLocks noChangeAspect="1" noChangeArrowheads="1"/>
          </p:cNvPicPr>
          <p:nvPr/>
        </p:nvPicPr>
        <p:blipFill>
          <a:blip r:embed="rId2" cstate="print"/>
          <a:srcRect/>
          <a:stretch>
            <a:fillRect/>
          </a:stretch>
        </p:blipFill>
        <p:spPr bwMode="auto">
          <a:xfrm>
            <a:off x="6243144" y="2099441"/>
            <a:ext cx="2400300" cy="2921000"/>
          </a:xfrm>
          <a:prstGeom prst="rect">
            <a:avLst/>
          </a:prstGeom>
          <a:noFill/>
          <a:ln w="9525">
            <a:noFill/>
            <a:miter lim="800000"/>
            <a:headEnd/>
            <a:tailEnd/>
          </a:ln>
        </p:spPr>
      </p:pic>
      <p:cxnSp>
        <p:nvCxnSpPr>
          <p:cNvPr id="7" name="Straight Arrow Connector 6"/>
          <p:cNvCxnSpPr/>
          <p:nvPr/>
        </p:nvCxnSpPr>
        <p:spPr>
          <a:xfrm>
            <a:off x="3074276" y="1970690"/>
            <a:ext cx="4004441" cy="4887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69779" y="3314700"/>
            <a:ext cx="4451507" cy="705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751645"/>
          </a:xfrm>
          <a:solidFill>
            <a:schemeClr val="accent1">
              <a:lumMod val="20000"/>
              <a:lumOff val="80000"/>
            </a:schemeClr>
          </a:solidFill>
        </p:spPr>
        <p:txBody>
          <a:bodyPr rtlCol="0">
            <a:normAutofit/>
          </a:bodyPr>
          <a:lstStyle/>
          <a:p>
            <a:pPr eaLnBrk="1" fontAlgn="auto" hangingPunct="1">
              <a:spcAft>
                <a:spcPts val="0"/>
              </a:spcAft>
              <a:defRPr/>
            </a:pPr>
            <a:r>
              <a:rPr lang="en-US" dirty="0" smtClean="0"/>
              <a:t>Normal Cycle of Attachment </a:t>
            </a:r>
          </a:p>
        </p:txBody>
      </p:sp>
      <p:sp>
        <p:nvSpPr>
          <p:cNvPr id="3" name="Content Placeholder 2"/>
          <p:cNvSpPr>
            <a:spLocks noGrp="1"/>
          </p:cNvSpPr>
          <p:nvPr>
            <p:ph idx="1"/>
          </p:nvPr>
        </p:nvSpPr>
        <p:spPr>
          <a:solidFill>
            <a:schemeClr val="accent1">
              <a:lumMod val="20000"/>
              <a:lumOff val="80000"/>
            </a:schemeClr>
          </a:solidFill>
        </p:spPr>
        <p:txBody>
          <a:bodyPr rtlCol="0">
            <a:normAutofit/>
          </a:bodyPr>
          <a:lstStyle/>
          <a:p>
            <a:pPr eaLnBrk="1" fontAlgn="auto" hangingPunct="1">
              <a:spcAft>
                <a:spcPts val="0"/>
              </a:spcAft>
              <a:defRPr/>
            </a:pPr>
            <a:r>
              <a:rPr lang="en-US" dirty="0" smtClean="0"/>
              <a:t>infant feels need (hunger, pain, attention)</a:t>
            </a:r>
          </a:p>
          <a:p>
            <a:pPr eaLnBrk="1" fontAlgn="auto" hangingPunct="1">
              <a:spcAft>
                <a:spcPts val="0"/>
              </a:spcAft>
              <a:defRPr/>
            </a:pPr>
            <a:r>
              <a:rPr lang="en-US" dirty="0" smtClean="0"/>
              <a:t>infant is aroused and expresses need (cry)</a:t>
            </a:r>
          </a:p>
          <a:p>
            <a:pPr eaLnBrk="1" fontAlgn="auto" hangingPunct="1">
              <a:spcAft>
                <a:spcPts val="0"/>
              </a:spcAft>
              <a:defRPr/>
            </a:pPr>
            <a:r>
              <a:rPr lang="en-US" dirty="0" smtClean="0"/>
              <a:t>response/gratification (need is promptly met in nurturing way)</a:t>
            </a:r>
          </a:p>
          <a:p>
            <a:pPr eaLnBrk="1" fontAlgn="auto" hangingPunct="1">
              <a:spcAft>
                <a:spcPts val="0"/>
              </a:spcAft>
              <a:defRPr/>
            </a:pPr>
            <a:r>
              <a:rPr lang="en-US" dirty="0" smtClean="0"/>
              <a:t>relief/relaxation (infant feels relief and relaxes, develops TRUST)</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16</a:t>
            </a:fld>
            <a:endParaRPr lang="en-US" dirty="0"/>
          </a:p>
        </p:txBody>
      </p:sp>
      <p:pic>
        <p:nvPicPr>
          <p:cNvPr id="13315" name="Picture 3" descr="C:\Users\eneail\AppData\Local\Microsoft\Windows\Temporary Internet Files\Content.IE5\DZ2K270Q\MP9004309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353" y="3835020"/>
            <a:ext cx="3494851" cy="2331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767410"/>
          </a:xfrm>
          <a:solidFill>
            <a:schemeClr val="accent1">
              <a:lumMod val="20000"/>
              <a:lumOff val="80000"/>
            </a:schemeClr>
          </a:solidFill>
        </p:spPr>
        <p:txBody>
          <a:bodyPr rtlCol="0">
            <a:normAutofit/>
          </a:bodyPr>
          <a:lstStyle/>
          <a:p>
            <a:pPr fontAlgn="auto">
              <a:spcAft>
                <a:spcPts val="0"/>
              </a:spcAft>
              <a:defRPr/>
            </a:pPr>
            <a:r>
              <a:rPr lang="en-US" dirty="0" smtClean="0"/>
              <a:t>Normal Cycle of Attachment </a:t>
            </a:r>
          </a:p>
        </p:txBody>
      </p:sp>
      <p:sp>
        <p:nvSpPr>
          <p:cNvPr id="3" name="Content Placeholder 2"/>
          <p:cNvSpPr>
            <a:spLocks noGrp="1"/>
          </p:cNvSpPr>
          <p:nvPr>
            <p:ph idx="1"/>
          </p:nvPr>
        </p:nvSpPr>
        <p:spPr>
          <a:xfrm>
            <a:off x="470645" y="1639614"/>
            <a:ext cx="8247888" cy="4382814"/>
          </a:xfrm>
          <a:solidFill>
            <a:schemeClr val="accent1">
              <a:lumMod val="20000"/>
              <a:lumOff val="80000"/>
            </a:schemeClr>
          </a:solidFill>
        </p:spPr>
        <p:txBody>
          <a:bodyPr rtlCol="0">
            <a:normAutofit/>
          </a:bodyPr>
          <a:lstStyle/>
          <a:p>
            <a:pPr eaLnBrk="1" fontAlgn="auto" hangingPunct="1">
              <a:spcAft>
                <a:spcPts val="0"/>
              </a:spcAft>
              <a:buNone/>
              <a:defRPr/>
            </a:pPr>
            <a:r>
              <a:rPr lang="en-US" dirty="0" smtClean="0"/>
              <a:t>				      Need			</a:t>
            </a:r>
          </a:p>
          <a:p>
            <a:pPr>
              <a:buFont typeface="Arial" charset="0"/>
              <a:buNone/>
            </a:pPr>
            <a:r>
              <a:rPr lang="en-US" dirty="0" smtClean="0"/>
              <a:t>			                                    </a:t>
            </a:r>
          </a:p>
          <a:p>
            <a:pPr>
              <a:buFont typeface="Arial" charset="0"/>
              <a:buNone/>
            </a:pPr>
            <a:r>
              <a:rPr lang="en-US" dirty="0" smtClean="0"/>
              <a:t>         </a:t>
            </a:r>
          </a:p>
          <a:p>
            <a:pPr>
              <a:buFont typeface="Arial" charset="0"/>
              <a:buNone/>
            </a:pPr>
            <a:r>
              <a:rPr lang="en-US" dirty="0" smtClean="0"/>
              <a:t>	Relief 			             	Arousal </a:t>
            </a:r>
          </a:p>
          <a:p>
            <a:pPr>
              <a:buFont typeface="Arial" charset="0"/>
              <a:buNone/>
            </a:pPr>
            <a:r>
              <a:rPr lang="en-US" dirty="0" smtClean="0"/>
              <a:t>        Relaxation				   Expression</a:t>
            </a:r>
          </a:p>
          <a:p>
            <a:pPr>
              <a:buFont typeface="Arial" charset="0"/>
              <a:buNone/>
            </a:pPr>
            <a:endParaRPr lang="en-US" dirty="0" smtClean="0"/>
          </a:p>
          <a:p>
            <a:pPr>
              <a:buFont typeface="Arial" charset="0"/>
              <a:buNone/>
            </a:pPr>
            <a:r>
              <a:rPr lang="en-US" dirty="0" smtClean="0"/>
              <a:t>                                                             </a:t>
            </a:r>
          </a:p>
          <a:p>
            <a:pPr>
              <a:buFont typeface="Arial" charset="0"/>
              <a:buNone/>
            </a:pPr>
            <a:r>
              <a:rPr lang="en-US" dirty="0" smtClean="0"/>
              <a:t>			  Response Gratification</a:t>
            </a:r>
          </a:p>
        </p:txBody>
      </p:sp>
      <p:sp>
        <p:nvSpPr>
          <p:cNvPr id="6" name="Bent Arrow 5"/>
          <p:cNvSpPr/>
          <p:nvPr/>
        </p:nvSpPr>
        <p:spPr>
          <a:xfrm rot="5400000">
            <a:off x="6389688" y="1839912"/>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Bent Arrow 6"/>
          <p:cNvSpPr/>
          <p:nvPr/>
        </p:nvSpPr>
        <p:spPr>
          <a:xfrm rot="10800000">
            <a:off x="6195247" y="4420202"/>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Bent Arrow 7"/>
          <p:cNvSpPr/>
          <p:nvPr/>
        </p:nvSpPr>
        <p:spPr>
          <a:xfrm rot="16200000">
            <a:off x="1087221" y="4231016"/>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Bent Arrow 8"/>
          <p:cNvSpPr/>
          <p:nvPr/>
        </p:nvSpPr>
        <p:spPr>
          <a:xfrm>
            <a:off x="1339467" y="1692768"/>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0" name="Picture 2" descr="C:\Users\SAS\AppData\Local\Microsoft\Windows\Temporary Internet Files\Content.IE5\XRAI1Q2P\MP900448534[1].jpg"/>
          <p:cNvPicPr>
            <a:picLocks noChangeAspect="1" noChangeArrowheads="1"/>
          </p:cNvPicPr>
          <p:nvPr/>
        </p:nvPicPr>
        <p:blipFill>
          <a:blip r:embed="rId2" cstate="print"/>
          <a:srcRect/>
          <a:stretch>
            <a:fillRect/>
          </a:stretch>
        </p:blipFill>
        <p:spPr bwMode="auto">
          <a:xfrm>
            <a:off x="2806262" y="2270234"/>
            <a:ext cx="3105807" cy="258554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rtlCol="0">
            <a:normAutofit/>
          </a:bodyPr>
          <a:lstStyle/>
          <a:p>
            <a:pPr fontAlgn="auto">
              <a:spcAft>
                <a:spcPts val="0"/>
              </a:spcAft>
              <a:defRPr/>
            </a:pPr>
            <a:r>
              <a:rPr lang="en-US" dirty="0" smtClean="0"/>
              <a:t>Disrupted Cycle of Attachment</a:t>
            </a:r>
          </a:p>
        </p:txBody>
      </p:sp>
      <p:sp>
        <p:nvSpPr>
          <p:cNvPr id="3" name="Content Placeholder 2"/>
          <p:cNvSpPr>
            <a:spLocks noGrp="1"/>
          </p:cNvSpPr>
          <p:nvPr>
            <p:ph idx="1"/>
          </p:nvPr>
        </p:nvSpPr>
        <p:spPr>
          <a:xfrm>
            <a:off x="614855" y="1639614"/>
            <a:ext cx="8103678" cy="4382814"/>
          </a:xfrm>
          <a:solidFill>
            <a:schemeClr val="accent1">
              <a:lumMod val="20000"/>
              <a:lumOff val="80000"/>
            </a:schemeClr>
          </a:solidFill>
        </p:spPr>
        <p:txBody>
          <a:bodyPr rtlCol="0">
            <a:normAutofit fontScale="92500" lnSpcReduction="10000"/>
          </a:bodyPr>
          <a:lstStyle/>
          <a:p>
            <a:pPr eaLnBrk="1" fontAlgn="auto" hangingPunct="1">
              <a:spcAft>
                <a:spcPts val="0"/>
              </a:spcAft>
              <a:buNone/>
              <a:defRPr/>
            </a:pPr>
            <a:r>
              <a:rPr lang="en-US" dirty="0" smtClean="0"/>
              <a:t>				       Need			</a:t>
            </a:r>
          </a:p>
          <a:p>
            <a:pPr>
              <a:buFont typeface="Arial" charset="0"/>
              <a:buNone/>
            </a:pPr>
            <a:r>
              <a:rPr lang="en-US" dirty="0" smtClean="0"/>
              <a:t>			                                    </a:t>
            </a:r>
          </a:p>
          <a:p>
            <a:pPr>
              <a:buFont typeface="Arial" charset="0"/>
              <a:buNone/>
            </a:pPr>
            <a:r>
              <a:rPr lang="en-US" dirty="0" smtClean="0"/>
              <a:t>         </a:t>
            </a:r>
          </a:p>
          <a:p>
            <a:pPr>
              <a:buFont typeface="Arial" charset="0"/>
              <a:buNone/>
            </a:pPr>
            <a:r>
              <a:rPr lang="en-US" dirty="0" smtClean="0"/>
              <a:t>Discomfort/Fear/		                  Arousal 	</a:t>
            </a:r>
          </a:p>
          <a:p>
            <a:pPr>
              <a:buFont typeface="Arial" charset="0"/>
              <a:buNone/>
            </a:pPr>
            <a:r>
              <a:rPr lang="en-US" dirty="0" smtClean="0"/>
              <a:t>Anxiety -&gt;		                                    Expression -&gt;</a:t>
            </a:r>
          </a:p>
          <a:p>
            <a:pPr>
              <a:buFont typeface="Arial" charset="0"/>
              <a:buNone/>
            </a:pPr>
            <a:r>
              <a:rPr lang="en-US" dirty="0" smtClean="0"/>
              <a:t>     Lack of Trust in 					Apathy </a:t>
            </a:r>
          </a:p>
          <a:p>
            <a:pPr>
              <a:buFont typeface="Arial" charset="0"/>
              <a:buNone/>
            </a:pPr>
            <a:r>
              <a:rPr lang="en-US" dirty="0" smtClean="0"/>
              <a:t>     Others &amp; Lack of </a:t>
            </a:r>
          </a:p>
          <a:p>
            <a:pPr>
              <a:buFont typeface="Arial" charset="0"/>
              <a:buNone/>
            </a:pPr>
            <a:r>
              <a:rPr lang="en-US" dirty="0" smtClean="0"/>
              <a:t>     Empathy</a:t>
            </a:r>
          </a:p>
          <a:p>
            <a:pPr>
              <a:buFont typeface="Arial" charset="0"/>
              <a:buNone/>
            </a:pPr>
            <a:endParaRPr lang="en-US" dirty="0" smtClean="0"/>
          </a:p>
          <a:p>
            <a:pPr>
              <a:buFont typeface="Arial" charset="0"/>
              <a:buNone/>
            </a:pPr>
            <a:r>
              <a:rPr lang="en-US" dirty="0" smtClean="0"/>
              <a:t>                                                             </a:t>
            </a:r>
          </a:p>
          <a:p>
            <a:pPr>
              <a:buFont typeface="Arial" charset="0"/>
              <a:buNone/>
            </a:pPr>
            <a:r>
              <a:rPr lang="en-US" dirty="0" smtClean="0"/>
              <a:t>			  No Response -&gt; Anger</a:t>
            </a:r>
          </a:p>
        </p:txBody>
      </p:sp>
      <p:sp>
        <p:nvSpPr>
          <p:cNvPr id="6" name="Bent Arrow 5"/>
          <p:cNvSpPr/>
          <p:nvPr/>
        </p:nvSpPr>
        <p:spPr>
          <a:xfrm rot="5400000">
            <a:off x="6389688" y="1839912"/>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Bent Arrow 6"/>
          <p:cNvSpPr/>
          <p:nvPr/>
        </p:nvSpPr>
        <p:spPr>
          <a:xfrm rot="10800000">
            <a:off x="6274075" y="4924699"/>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Bent Arrow 7"/>
          <p:cNvSpPr/>
          <p:nvPr/>
        </p:nvSpPr>
        <p:spPr>
          <a:xfrm rot="16200000">
            <a:off x="1102987" y="4830106"/>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Bent Arrow 8"/>
          <p:cNvSpPr/>
          <p:nvPr/>
        </p:nvSpPr>
        <p:spPr>
          <a:xfrm>
            <a:off x="1339467" y="1692768"/>
            <a:ext cx="1042988"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0" name="MS900069466[1].wav">
            <a:hlinkClick r:id="" action="ppaction://media"/>
          </p:cNvPr>
          <p:cNvPicPr>
            <a:picLocks noRot="1" noChangeAspect="1"/>
          </p:cNvPicPr>
          <p:nvPr>
            <a:wavAudioFile r:embed="rId1" name="MS900069466[1].wav"/>
          </p:nvPr>
        </p:nvPicPr>
        <p:blipFill>
          <a:blip r:embed="rId4" cstate="print"/>
          <a:srcRect/>
          <a:stretch>
            <a:fillRect/>
          </a:stretch>
        </p:blipFill>
        <p:spPr bwMode="auto">
          <a:xfrm>
            <a:off x="7057697" y="2921877"/>
            <a:ext cx="304800" cy="304800"/>
          </a:xfrm>
          <a:prstGeom prst="rect">
            <a:avLst/>
          </a:prstGeom>
          <a:noFill/>
          <a:ln w="9525">
            <a:noFill/>
            <a:miter lim="800000"/>
            <a:headEnd/>
            <a:tailEnd/>
          </a:ln>
        </p:spPr>
      </p:pic>
      <p:pic>
        <p:nvPicPr>
          <p:cNvPr id="12" name="MS900069578[1].wav">
            <a:hlinkClick r:id="" action="ppaction://media"/>
          </p:cNvPr>
          <p:cNvPicPr>
            <a:picLocks noRot="1" noChangeAspect="1"/>
          </p:cNvPicPr>
          <p:nvPr>
            <a:wavAudioFile r:embed="rId2" name="MS900069578[1].wav"/>
          </p:nvPr>
        </p:nvPicPr>
        <p:blipFill>
          <a:blip r:embed="rId5" cstate="print"/>
          <a:srcRect/>
          <a:stretch>
            <a:fillRect/>
          </a:stretch>
        </p:blipFill>
        <p:spPr bwMode="auto">
          <a:xfrm>
            <a:off x="2272862" y="3239815"/>
            <a:ext cx="304800" cy="304800"/>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18</a:t>
            </a:fld>
            <a:endParaRPr lang="en-US" dirty="0"/>
          </a:p>
        </p:txBody>
      </p:sp>
      <p:pic>
        <p:nvPicPr>
          <p:cNvPr id="4098" name="Picture 2" descr="C:\Users\eneail\AppData\Local\Microsoft\Windows\Temporary Internet Files\Content.IE5\DZ2K270Q\MP90040936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1298" y="2149805"/>
            <a:ext cx="2109694" cy="3162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811" fill="hold"/>
                                        <p:tgtEl>
                                          <p:spTgt spid="10"/>
                                        </p:tgtEl>
                                      </p:cBhvr>
                                    </p:cmd>
                                  </p:childTnLst>
                                </p:cTn>
                              </p:par>
                            </p:childTnLst>
                          </p:cTn>
                        </p:par>
                      </p:childTnLst>
                    </p:cTn>
                  </p:par>
                </p:childTnLst>
              </p:cTn>
              <p:nextCondLst>
                <p:cond evt="onClick" delay="0">
                  <p:tgtEl>
                    <p:spTgt spid="10"/>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79" fill="hold"/>
                                        <p:tgtEl>
                                          <p:spTgt spid="12"/>
                                        </p:tgtEl>
                                      </p:cBhvr>
                                    </p:cmd>
                                  </p:childTnLst>
                                </p:cTn>
                              </p:par>
                            </p:childTnLst>
                          </p:cTn>
                        </p:par>
                      </p:childTnLst>
                    </p:cTn>
                  </p:par>
                </p:childTnLst>
              </p:cTn>
              <p:nextCondLst>
                <p:cond evt="onClick" delay="0">
                  <p:tgtEl>
                    <p:spTgt spid="12"/>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978"/>
            <a:ext cx="9144000" cy="819808"/>
          </a:xfrm>
          <a:solidFill>
            <a:schemeClr val="bg1"/>
          </a:solidFill>
        </p:spPr>
        <p:txBody>
          <a:bodyPr rtlCol="0">
            <a:noAutofit/>
          </a:bodyPr>
          <a:lstStyle/>
          <a:p>
            <a:pPr>
              <a:defRPr/>
            </a:pPr>
            <a:r>
              <a:rPr lang="en-US" dirty="0" smtClean="0"/>
              <a:t>Attachment Disruptions Signs &amp; Symptoms: Behaviors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2614230"/>
              </p:ext>
            </p:extLst>
          </p:nvPr>
        </p:nvGraphicFramePr>
        <p:xfrm>
          <a:off x="346841" y="1513489"/>
          <a:ext cx="8450319" cy="4676053"/>
        </p:xfrm>
        <a:graphic>
          <a:graphicData uri="http://schemas.openxmlformats.org/drawingml/2006/table">
            <a:tbl>
              <a:tblPr firstRow="1" bandRow="1">
                <a:tableStyleId>{5C22544A-7EE6-4342-B048-85BDC9FD1C3A}</a:tableStyleId>
              </a:tblPr>
              <a:tblGrid>
                <a:gridCol w="2112580"/>
                <a:gridCol w="1805725"/>
                <a:gridCol w="2218799"/>
                <a:gridCol w="2313215"/>
              </a:tblGrid>
              <a:tr h="378373">
                <a:tc>
                  <a:txBody>
                    <a:bodyPr/>
                    <a:lstStyle/>
                    <a:p>
                      <a:r>
                        <a:rPr lang="en-US" dirty="0" smtClean="0"/>
                        <a:t>INFANCY</a:t>
                      </a:r>
                      <a:endParaRPr lang="en-US" dirty="0"/>
                    </a:p>
                  </a:txBody>
                  <a:tcPr/>
                </a:tc>
                <a:tc>
                  <a:txBody>
                    <a:bodyPr/>
                    <a:lstStyle/>
                    <a:p>
                      <a:r>
                        <a:rPr lang="en-US" dirty="0" smtClean="0"/>
                        <a:t>TODDLER</a:t>
                      </a:r>
                      <a:endParaRPr lang="en-US" dirty="0"/>
                    </a:p>
                  </a:txBody>
                  <a:tcPr/>
                </a:tc>
                <a:tc>
                  <a:txBody>
                    <a:bodyPr/>
                    <a:lstStyle/>
                    <a:p>
                      <a:r>
                        <a:rPr lang="en-US" dirty="0" smtClean="0"/>
                        <a:t>SCHOOL</a:t>
                      </a:r>
                      <a:r>
                        <a:rPr lang="en-US" baseline="0" dirty="0" smtClean="0"/>
                        <a:t> AGE</a:t>
                      </a:r>
                      <a:endParaRPr lang="en-US" dirty="0"/>
                    </a:p>
                  </a:txBody>
                  <a:tcPr/>
                </a:tc>
                <a:tc>
                  <a:txBody>
                    <a:bodyPr/>
                    <a:lstStyle/>
                    <a:p>
                      <a:r>
                        <a:rPr lang="en-US" dirty="0" smtClean="0"/>
                        <a:t>ADOLESCENCE</a:t>
                      </a:r>
                      <a:endParaRPr lang="en-US" dirty="0"/>
                    </a:p>
                  </a:txBody>
                  <a:tcPr/>
                </a:tc>
              </a:tr>
              <a:tr h="4067504">
                <a:tc>
                  <a:txBody>
                    <a:bodyPr/>
                    <a:lstStyle/>
                    <a:p>
                      <a:pPr lvl="0"/>
                      <a:r>
                        <a:rPr lang="en-US" sz="1800" kern="1200" dirty="0" smtClean="0">
                          <a:solidFill>
                            <a:schemeClr val="dk1"/>
                          </a:solidFill>
                          <a:latin typeface="+mn-lt"/>
                          <a:ea typeface="+mn-ea"/>
                          <a:cs typeface="+mn-cs"/>
                        </a:rPr>
                        <a:t>Lack</a:t>
                      </a:r>
                      <a:r>
                        <a:rPr lang="en-US" sz="1800" kern="1200" baseline="0" dirty="0" smtClean="0">
                          <a:solidFill>
                            <a:schemeClr val="dk1"/>
                          </a:solidFill>
                          <a:latin typeface="+mn-lt"/>
                          <a:ea typeface="+mn-ea"/>
                          <a:cs typeface="+mn-cs"/>
                        </a:rPr>
                        <a:t> of eye contact</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Inability</a:t>
                      </a:r>
                      <a:r>
                        <a:rPr lang="en-US" sz="1800" kern="1200" baseline="0" dirty="0" smtClean="0">
                          <a:solidFill>
                            <a:schemeClr val="dk1"/>
                          </a:solidFill>
                          <a:latin typeface="+mn-lt"/>
                          <a:ea typeface="+mn-ea"/>
                          <a:cs typeface="+mn-cs"/>
                        </a:rPr>
                        <a:t> to sooth</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Does</a:t>
                      </a:r>
                      <a:r>
                        <a:rPr lang="en-US" sz="1800" kern="1200" baseline="0" dirty="0" smtClean="0">
                          <a:solidFill>
                            <a:schemeClr val="dk1"/>
                          </a:solidFill>
                          <a:latin typeface="+mn-lt"/>
                          <a:ea typeface="+mn-ea"/>
                          <a:cs typeface="+mn-cs"/>
                        </a:rPr>
                        <a:t> not express needs</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Possible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low</a:t>
                      </a:r>
                      <a:r>
                        <a:rPr lang="en-US" sz="1800" kern="1200" baseline="0" dirty="0" smtClean="0">
                          <a:solidFill>
                            <a:schemeClr val="dk1"/>
                          </a:solidFill>
                          <a:latin typeface="+mn-lt"/>
                          <a:ea typeface="+mn-ea"/>
                          <a:cs typeface="+mn-cs"/>
                        </a:rPr>
                        <a:t> development and weight gain</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txBody>
                  <a:tcPr/>
                </a:tc>
                <a:tc>
                  <a:txBody>
                    <a:bodyPr/>
                    <a:lstStyle/>
                    <a:p>
                      <a:pPr lvl="0"/>
                      <a:r>
                        <a:rPr lang="en-US" sz="1800" kern="1200" dirty="0" smtClean="0">
                          <a:solidFill>
                            <a:schemeClr val="dk1"/>
                          </a:solidFill>
                          <a:latin typeface="+mn-lt"/>
                          <a:ea typeface="+mn-ea"/>
                          <a:cs typeface="+mn-cs"/>
                        </a:rPr>
                        <a:t>Excessive</a:t>
                      </a:r>
                      <a:r>
                        <a:rPr lang="en-US" sz="1800" kern="1200" baseline="0" dirty="0" smtClean="0">
                          <a:solidFill>
                            <a:schemeClr val="dk1"/>
                          </a:solidFill>
                          <a:latin typeface="+mn-lt"/>
                          <a:ea typeface="+mn-ea"/>
                          <a:cs typeface="+mn-cs"/>
                        </a:rPr>
                        <a:t> tantrums</a:t>
                      </a:r>
                      <a:endParaRPr lang="en-US" sz="1800" kern="1200" dirty="0" smtClean="0">
                        <a:solidFill>
                          <a:schemeClr val="dk1"/>
                        </a:solidFill>
                        <a:latin typeface="+mn-lt"/>
                        <a:ea typeface="+mn-ea"/>
                        <a:cs typeface="+mn-cs"/>
                      </a:endParaRPr>
                    </a:p>
                    <a:p>
                      <a:r>
                        <a:rPr lang="en-US" sz="12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Difficulty</a:t>
                      </a:r>
                      <a:r>
                        <a:rPr lang="en-US" sz="1800" kern="1200" baseline="0" dirty="0" smtClean="0">
                          <a:solidFill>
                            <a:schemeClr val="dk1"/>
                          </a:solidFill>
                          <a:latin typeface="+mn-lt"/>
                          <a:ea typeface="+mn-ea"/>
                          <a:cs typeface="+mn-cs"/>
                        </a:rPr>
                        <a:t> self-regulating</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p>
                      <a:pPr lvl="0"/>
                      <a:endParaRPr lang="en-US" sz="12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Affectionate</a:t>
                      </a:r>
                      <a:r>
                        <a:rPr lang="en-US" sz="1800" kern="1200" baseline="0" dirty="0" smtClean="0">
                          <a:solidFill>
                            <a:schemeClr val="dk1"/>
                          </a:solidFill>
                          <a:latin typeface="+mn-lt"/>
                          <a:ea typeface="+mn-ea"/>
                          <a:cs typeface="+mn-cs"/>
                        </a:rPr>
                        <a:t> on their own terms</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Frozen watchfulness</a:t>
                      </a:r>
                      <a:endParaRPr lang="en-US" dirty="0"/>
                    </a:p>
                  </a:txBody>
                  <a:tcPr/>
                </a:tc>
                <a:tc>
                  <a:txBody>
                    <a:bodyPr/>
                    <a:lstStyle/>
                    <a:p>
                      <a:pPr lvl="0"/>
                      <a:r>
                        <a:rPr lang="en-US" sz="1800" kern="1200" dirty="0" smtClean="0">
                          <a:solidFill>
                            <a:schemeClr val="dk1"/>
                          </a:solidFill>
                          <a:latin typeface="+mn-lt"/>
                          <a:ea typeface="+mn-ea"/>
                          <a:cs typeface="+mn-cs"/>
                        </a:rPr>
                        <a:t>Tantrums</a:t>
                      </a:r>
                      <a:r>
                        <a:rPr lang="en-US" sz="1800" kern="1200" baseline="0" dirty="0" smtClean="0">
                          <a:solidFill>
                            <a:schemeClr val="dk1"/>
                          </a:solidFill>
                          <a:latin typeface="+mn-lt"/>
                          <a:ea typeface="+mn-ea"/>
                          <a:cs typeface="+mn-cs"/>
                        </a:rPr>
                        <a:t> continue</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Difficulty</a:t>
                      </a:r>
                      <a:r>
                        <a:rPr lang="en-US" sz="1800" kern="1200" baseline="0" dirty="0" smtClean="0">
                          <a:solidFill>
                            <a:schemeClr val="dk1"/>
                          </a:solidFill>
                          <a:latin typeface="+mn-lt"/>
                          <a:ea typeface="+mn-ea"/>
                          <a:cs typeface="+mn-cs"/>
                        </a:rPr>
                        <a:t> forming close peer relationships</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Possible</a:t>
                      </a:r>
                      <a:r>
                        <a:rPr lang="en-US" sz="1800" kern="1200" baseline="0" dirty="0" smtClean="0">
                          <a:solidFill>
                            <a:schemeClr val="dk1"/>
                          </a:solidFill>
                          <a:latin typeface="+mn-lt"/>
                          <a:ea typeface="+mn-ea"/>
                          <a:cs typeface="+mn-cs"/>
                        </a:rPr>
                        <a:t> e</a:t>
                      </a:r>
                      <a:r>
                        <a:rPr lang="en-US" sz="1800" kern="1200" dirty="0" smtClean="0">
                          <a:solidFill>
                            <a:schemeClr val="dk1"/>
                          </a:solidFill>
                          <a:latin typeface="+mn-lt"/>
                          <a:ea typeface="+mn-ea"/>
                          <a:cs typeface="+mn-cs"/>
                        </a:rPr>
                        <a:t>ncopresis/</a:t>
                      </a:r>
                      <a:r>
                        <a:rPr lang="en-US" sz="1800" kern="1200" baseline="0" dirty="0" smtClean="0">
                          <a:solidFill>
                            <a:schemeClr val="dk1"/>
                          </a:solidFill>
                          <a:latin typeface="+mn-lt"/>
                          <a:ea typeface="+mn-ea"/>
                          <a:cs typeface="+mn-cs"/>
                        </a:rPr>
                        <a:t> Enuresis</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Possible</a:t>
                      </a:r>
                      <a:r>
                        <a:rPr lang="en-US" sz="1800" kern="1200" baseline="0" dirty="0" smtClean="0">
                          <a:solidFill>
                            <a:schemeClr val="dk1"/>
                          </a:solidFill>
                          <a:latin typeface="+mn-lt"/>
                          <a:ea typeface="+mn-ea"/>
                          <a:cs typeface="+mn-cs"/>
                        </a:rPr>
                        <a:t> l</a:t>
                      </a:r>
                      <a:r>
                        <a:rPr lang="en-US" sz="1800" kern="1200" dirty="0" smtClean="0">
                          <a:solidFill>
                            <a:schemeClr val="dk1"/>
                          </a:solidFill>
                          <a:latin typeface="+mn-lt"/>
                          <a:ea typeface="+mn-ea"/>
                          <a:cs typeface="+mn-cs"/>
                        </a:rPr>
                        <a:t>ying,</a:t>
                      </a:r>
                      <a:r>
                        <a:rPr lang="en-US" sz="1800" kern="1200" baseline="0" dirty="0" smtClean="0">
                          <a:solidFill>
                            <a:schemeClr val="dk1"/>
                          </a:solidFill>
                          <a:latin typeface="+mn-lt"/>
                          <a:ea typeface="+mn-ea"/>
                          <a:cs typeface="+mn-cs"/>
                        </a:rPr>
                        <a:t> hoarding, stealing, destruction of property</a:t>
                      </a:r>
                      <a:endParaRPr lang="en-US" sz="1800" kern="1200" dirty="0" smtClean="0">
                        <a:solidFill>
                          <a:schemeClr val="dk1"/>
                        </a:solidFill>
                        <a:latin typeface="+mn-lt"/>
                        <a:ea typeface="+mn-ea"/>
                        <a:cs typeface="+mn-cs"/>
                      </a:endParaRPr>
                    </a:p>
                  </a:txBody>
                  <a:tcPr/>
                </a:tc>
                <a:tc>
                  <a:txBody>
                    <a:bodyPr/>
                    <a:lstStyle/>
                    <a:p>
                      <a:pPr lvl="0"/>
                      <a:r>
                        <a:rPr lang="en-US" sz="1800" kern="1200" dirty="0" smtClean="0">
                          <a:solidFill>
                            <a:schemeClr val="dk1"/>
                          </a:solidFill>
                          <a:latin typeface="+mn-lt"/>
                          <a:ea typeface="+mn-ea"/>
                          <a:cs typeface="+mn-cs"/>
                        </a:rPr>
                        <a:t>Possible</a:t>
                      </a:r>
                      <a:r>
                        <a:rPr lang="en-US" sz="1800" kern="1200" baseline="0" dirty="0" smtClean="0">
                          <a:solidFill>
                            <a:schemeClr val="dk1"/>
                          </a:solidFill>
                          <a:latin typeface="+mn-lt"/>
                          <a:ea typeface="+mn-ea"/>
                          <a:cs typeface="+mn-cs"/>
                        </a:rPr>
                        <a:t> d</a:t>
                      </a:r>
                      <a:r>
                        <a:rPr lang="en-US" sz="1800" kern="1200" dirty="0" smtClean="0">
                          <a:solidFill>
                            <a:schemeClr val="dk1"/>
                          </a:solidFill>
                          <a:latin typeface="+mn-lt"/>
                          <a:ea typeface="+mn-ea"/>
                          <a:cs typeface="+mn-cs"/>
                        </a:rPr>
                        <a:t>rug/alcohol</a:t>
                      </a:r>
                      <a:r>
                        <a:rPr lang="en-US" sz="1800" kern="1200" baseline="0" dirty="0" smtClean="0">
                          <a:solidFill>
                            <a:schemeClr val="dk1"/>
                          </a:solidFill>
                          <a:latin typeface="+mn-lt"/>
                          <a:ea typeface="+mn-ea"/>
                          <a:cs typeface="+mn-cs"/>
                        </a:rPr>
                        <a:t> abuse</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p>
                      <a:pPr lvl="0"/>
                      <a:endParaRPr lang="en-US" sz="12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Difficulty forming intimate</a:t>
                      </a:r>
                      <a:r>
                        <a:rPr lang="en-US" sz="1800" kern="1200" baseline="0" dirty="0" smtClean="0">
                          <a:solidFill>
                            <a:schemeClr val="dk1"/>
                          </a:solidFill>
                          <a:latin typeface="+mn-lt"/>
                          <a:ea typeface="+mn-ea"/>
                          <a:cs typeface="+mn-cs"/>
                        </a:rPr>
                        <a:t> relationships</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p>
                  </a:txBody>
                  <a:tcPr/>
                </a:tc>
              </a:tr>
            </a:tbl>
          </a:graphicData>
        </a:graphic>
      </p:graphicFrame>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132" y="2317532"/>
            <a:ext cx="7772400" cy="725214"/>
          </a:xfrm>
        </p:spPr>
        <p:txBody>
          <a:bodyPr>
            <a:normAutofit fontScale="90000"/>
          </a:bodyPr>
          <a:lstStyle/>
          <a:p>
            <a:pPr eaLnBrk="1" hangingPunct="1">
              <a:defRPr/>
            </a:pPr>
            <a:r>
              <a:rPr lang="en-US" dirty="0" smtClean="0"/>
              <a:t/>
            </a:r>
            <a:br>
              <a:rPr lang="en-US" dirty="0" smtClean="0"/>
            </a:br>
            <a:r>
              <a:rPr lang="en-US" sz="3000" b="1" dirty="0" smtClean="0"/>
              <a:t>Introduction  </a:t>
            </a:r>
            <a:r>
              <a:rPr lang="en-US" dirty="0" smtClean="0"/>
              <a:t/>
            </a:r>
            <a:br>
              <a:rPr lang="en-US" dirty="0" smtClean="0"/>
            </a:br>
            <a:r>
              <a:rPr lang="en-US" dirty="0" smtClean="0"/>
              <a:t> </a:t>
            </a:r>
            <a:endParaRPr lang="en-US" dirty="0"/>
          </a:p>
        </p:txBody>
      </p:sp>
      <p:sp>
        <p:nvSpPr>
          <p:cNvPr id="12291" name="Subtitle 2"/>
          <p:cNvSpPr>
            <a:spLocks noGrp="1"/>
          </p:cNvSpPr>
          <p:nvPr>
            <p:ph type="subTitle" idx="1"/>
          </p:nvPr>
        </p:nvSpPr>
        <p:spPr>
          <a:xfrm>
            <a:off x="362606" y="3365938"/>
            <a:ext cx="6968358" cy="2293882"/>
          </a:xfrm>
        </p:spPr>
        <p:txBody>
          <a:bodyPr/>
          <a:lstStyle/>
          <a:p>
            <a:pPr marL="346075" indent="284163" algn="l">
              <a:buFont typeface="Wingdings" pitchFamily="2" charset="2"/>
              <a:buChar char="Ø"/>
            </a:pPr>
            <a:r>
              <a:rPr lang="en-US" dirty="0" smtClean="0">
                <a:solidFill>
                  <a:schemeClr val="tx1"/>
                </a:solidFill>
              </a:rPr>
              <a:t>Preliminaries</a:t>
            </a:r>
          </a:p>
          <a:p>
            <a:pPr marL="346075" indent="284163" algn="l">
              <a:buFont typeface="Wingdings" pitchFamily="2" charset="2"/>
              <a:buChar char="Ø"/>
            </a:pPr>
            <a:r>
              <a:rPr lang="en-US" dirty="0" smtClean="0">
                <a:solidFill>
                  <a:schemeClr val="tx1"/>
                </a:solidFill>
              </a:rPr>
              <a:t>Outline of workshop</a:t>
            </a:r>
          </a:p>
          <a:p>
            <a:pPr marL="346075" indent="284163" algn="l">
              <a:buFont typeface="Wingdings" pitchFamily="2" charset="2"/>
              <a:buChar char="Ø"/>
            </a:pPr>
            <a:r>
              <a:rPr lang="en-US" dirty="0" smtClean="0">
                <a:solidFill>
                  <a:schemeClr val="tx1"/>
                </a:solidFill>
              </a:rPr>
              <a:t>Tuning in</a:t>
            </a:r>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2</a:t>
            </a:fld>
            <a:endParaRPr lang="en-US" dirty="0"/>
          </a:p>
        </p:txBody>
      </p:sp>
      <p:pic>
        <p:nvPicPr>
          <p:cNvPr id="1026" name="Picture 2" descr="C:\Users\eneail\AppData\Local\Microsoft\Windows\Temporary Internet Files\Content.IE5\YV5FDBLH\MP9004484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898" y="1418230"/>
            <a:ext cx="3502356" cy="2334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rtlCol="0">
            <a:normAutofit/>
          </a:bodyPr>
          <a:lstStyle/>
          <a:p>
            <a:pPr eaLnBrk="1" fontAlgn="auto" hangingPunct="1">
              <a:spcAft>
                <a:spcPts val="0"/>
              </a:spcAft>
              <a:defRPr/>
            </a:pPr>
            <a:r>
              <a:rPr lang="en-US" dirty="0" smtClean="0"/>
              <a:t>Attachment Disorder Cycle</a:t>
            </a:r>
          </a:p>
        </p:txBody>
      </p:sp>
      <p:sp>
        <p:nvSpPr>
          <p:cNvPr id="3" name="Content Placeholder 2"/>
          <p:cNvSpPr>
            <a:spLocks noGrp="1"/>
          </p:cNvSpPr>
          <p:nvPr>
            <p:ph idx="1"/>
          </p:nvPr>
        </p:nvSpPr>
        <p:spPr>
          <a:solidFill>
            <a:schemeClr val="accent1">
              <a:lumMod val="20000"/>
              <a:lumOff val="80000"/>
            </a:schemeClr>
          </a:solidFill>
        </p:spPr>
        <p:txBody>
          <a:bodyPr rtlCol="0">
            <a:normAutofit/>
          </a:bodyPr>
          <a:lstStyle/>
          <a:p>
            <a:pPr eaLnBrk="1" fontAlgn="auto" hangingPunct="1">
              <a:spcAft>
                <a:spcPts val="0"/>
              </a:spcAft>
              <a:defRPr/>
            </a:pPr>
            <a:r>
              <a:rPr lang="en-US" dirty="0" smtClean="0"/>
              <a:t>infant feels need (hunger, pain, attention)</a:t>
            </a:r>
          </a:p>
          <a:p>
            <a:pPr eaLnBrk="1" fontAlgn="auto" hangingPunct="1">
              <a:spcAft>
                <a:spcPts val="0"/>
              </a:spcAft>
              <a:defRPr/>
            </a:pPr>
            <a:r>
              <a:rPr lang="en-US" dirty="0" smtClean="0"/>
              <a:t>infant is aroused and expresses need (cry)</a:t>
            </a:r>
          </a:p>
          <a:p>
            <a:pPr eaLnBrk="1" fontAlgn="auto" hangingPunct="1">
              <a:spcAft>
                <a:spcPts val="0"/>
              </a:spcAft>
              <a:defRPr/>
            </a:pPr>
            <a:r>
              <a:rPr lang="en-US" dirty="0" smtClean="0"/>
              <a:t>there is no response, or response is angry/punitive</a:t>
            </a:r>
          </a:p>
          <a:p>
            <a:pPr eaLnBrk="1" fontAlgn="auto" hangingPunct="1">
              <a:spcAft>
                <a:spcPts val="0"/>
              </a:spcAft>
              <a:defRPr/>
            </a:pPr>
            <a:r>
              <a:rPr lang="en-US" dirty="0" smtClean="0"/>
              <a:t>there is not relief/relaxation (infant develops anger/rage and learns not to depend on caregivers for need satisfaction)</a:t>
            </a:r>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rtlCol="0">
            <a:normAutofit/>
          </a:bodyPr>
          <a:lstStyle/>
          <a:p>
            <a:pPr eaLnBrk="1" fontAlgn="auto" hangingPunct="1">
              <a:spcAft>
                <a:spcPts val="0"/>
              </a:spcAft>
              <a:defRPr/>
            </a:pPr>
            <a:r>
              <a:rPr lang="en-US" dirty="0" smtClean="0"/>
              <a:t>Attachment Activity</a:t>
            </a:r>
          </a:p>
        </p:txBody>
      </p:sp>
      <p:sp>
        <p:nvSpPr>
          <p:cNvPr id="3" name="Content Placeholder 2"/>
          <p:cNvSpPr>
            <a:spLocks noGrp="1"/>
          </p:cNvSpPr>
          <p:nvPr>
            <p:ph idx="1"/>
          </p:nvPr>
        </p:nvSpPr>
        <p:spPr>
          <a:solidFill>
            <a:schemeClr val="accent1">
              <a:lumMod val="20000"/>
              <a:lumOff val="80000"/>
            </a:schemeClr>
          </a:solidFill>
        </p:spPr>
        <p:txBody>
          <a:bodyPr rtlCol="0">
            <a:normAutofit/>
          </a:bodyPr>
          <a:lstStyle/>
          <a:p>
            <a:pPr lvl="1" indent="-742950" eaLnBrk="1" fontAlgn="auto" hangingPunct="1">
              <a:spcAft>
                <a:spcPts val="0"/>
              </a:spcAft>
              <a:buNone/>
              <a:defRPr/>
            </a:pPr>
            <a:r>
              <a:rPr lang="en-US" dirty="0" smtClean="0"/>
              <a:t>In your table group:</a:t>
            </a:r>
          </a:p>
          <a:p>
            <a:pPr lvl="1" indent="-742950" eaLnBrk="1" fontAlgn="auto" hangingPunct="1">
              <a:spcAft>
                <a:spcPts val="0"/>
              </a:spcAft>
              <a:buNone/>
              <a:defRPr/>
            </a:pPr>
            <a:endParaRPr lang="en-US" sz="1800" dirty="0" smtClean="0"/>
          </a:p>
          <a:p>
            <a:pPr marL="914400" lvl="1" indent="-457200" fontAlgn="auto">
              <a:spcAft>
                <a:spcPts val="0"/>
              </a:spcAft>
              <a:buFont typeface="Wingdings" pitchFamily="2" charset="2"/>
              <a:buChar char="q"/>
              <a:defRPr/>
            </a:pPr>
            <a:r>
              <a:rPr lang="en-US" dirty="0" smtClean="0"/>
              <a:t>Review the assigned Attachment Activity card </a:t>
            </a:r>
            <a:endParaRPr lang="en-US" sz="1800" dirty="0" smtClean="0"/>
          </a:p>
          <a:p>
            <a:pPr marL="914400" lvl="1" indent="-457200" eaLnBrk="1" fontAlgn="auto" hangingPunct="1">
              <a:spcAft>
                <a:spcPts val="0"/>
              </a:spcAft>
              <a:buFont typeface="Wingdings" pitchFamily="2" charset="2"/>
              <a:buChar char="q"/>
              <a:defRPr/>
            </a:pPr>
            <a:r>
              <a:rPr lang="en-US" dirty="0" smtClean="0"/>
              <a:t>Read the materials referenced in the </a:t>
            </a:r>
            <a:r>
              <a:rPr lang="en-US" i="1" dirty="0" smtClean="0"/>
              <a:t>Child and Adolescent Development Resource Manual</a:t>
            </a:r>
            <a:endParaRPr lang="en-US" sz="1800" dirty="0" smtClean="0"/>
          </a:p>
          <a:p>
            <a:pPr marL="914400" lvl="1" indent="-457200" eaLnBrk="1" fontAlgn="auto" hangingPunct="1">
              <a:spcAft>
                <a:spcPts val="0"/>
              </a:spcAft>
              <a:buFont typeface="Wingdings" pitchFamily="2" charset="2"/>
              <a:buChar char="q"/>
              <a:defRPr/>
            </a:pPr>
            <a:r>
              <a:rPr lang="en-US" dirty="0" smtClean="0"/>
              <a:t>Record findings on your flip chart paper</a:t>
            </a:r>
            <a:endParaRPr lang="en-US" sz="1800" dirty="0" smtClean="0"/>
          </a:p>
          <a:p>
            <a:pPr marL="914400" lvl="1" indent="-457200" eaLnBrk="1" fontAlgn="auto" hangingPunct="1">
              <a:spcAft>
                <a:spcPts val="0"/>
              </a:spcAft>
              <a:buFont typeface="Wingdings" pitchFamily="2" charset="2"/>
              <a:buChar char="q"/>
              <a:defRPr/>
            </a:pPr>
            <a:r>
              <a:rPr lang="en-US" dirty="0" smtClean="0"/>
              <a:t>Identify a reporter</a:t>
            </a:r>
            <a:endParaRPr lang="en-US" sz="1800" dirty="0" smtClean="0"/>
          </a:p>
          <a:p>
            <a:pPr marL="914400" lvl="1" indent="-457200" eaLnBrk="1" fontAlgn="auto" hangingPunct="1">
              <a:spcAft>
                <a:spcPts val="0"/>
              </a:spcAft>
              <a:buFont typeface="Wingdings" pitchFamily="2" charset="2"/>
              <a:buChar char="q"/>
              <a:defRPr/>
            </a:pPr>
            <a:r>
              <a:rPr lang="en-US" dirty="0" smtClean="0"/>
              <a:t>Be prepared to report findings to the large group</a:t>
            </a:r>
            <a:endParaRPr lang="en-US" sz="1800" dirty="0" smtClean="0"/>
          </a:p>
          <a:p>
            <a:pPr eaLnBrk="1" fontAlgn="auto" hangingPunct="1">
              <a:spcAft>
                <a:spcPts val="0"/>
              </a:spcAft>
              <a:buNone/>
              <a:defRPr/>
            </a:pPr>
            <a:endParaRPr lang="en-US" sz="2000" dirty="0" smtClean="0"/>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978"/>
            <a:ext cx="8700247" cy="644069"/>
          </a:xfrm>
          <a:solidFill>
            <a:schemeClr val="bg1"/>
          </a:solidFill>
        </p:spPr>
        <p:txBody>
          <a:bodyPr rtlCol="0">
            <a:normAutofit/>
          </a:bodyPr>
          <a:lstStyle/>
          <a:p>
            <a:pPr>
              <a:defRPr/>
            </a:pPr>
            <a:r>
              <a:rPr lang="en-US" dirty="0" smtClean="0"/>
              <a:t>Continuum of Attachment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732074"/>
              </p:ext>
            </p:extLst>
          </p:nvPr>
        </p:nvGraphicFramePr>
        <p:xfrm>
          <a:off x="220716" y="1447800"/>
          <a:ext cx="8466084" cy="4297680"/>
        </p:xfrm>
        <a:graphic>
          <a:graphicData uri="http://schemas.openxmlformats.org/drawingml/2006/table">
            <a:tbl>
              <a:tblPr firstRow="1" bandRow="1">
                <a:tableStyleId>{5C22544A-7EE6-4342-B048-85BDC9FD1C3A}</a:tableStyleId>
              </a:tblPr>
              <a:tblGrid>
                <a:gridCol w="2116521"/>
                <a:gridCol w="1809094"/>
                <a:gridCol w="2222938"/>
                <a:gridCol w="2317531"/>
              </a:tblGrid>
              <a:tr h="361208">
                <a:tc>
                  <a:txBody>
                    <a:bodyPr/>
                    <a:lstStyle/>
                    <a:p>
                      <a:r>
                        <a:rPr lang="en-US" dirty="0" smtClean="0"/>
                        <a:t>SECURE</a:t>
                      </a:r>
                      <a:endParaRPr lang="en-US" dirty="0"/>
                    </a:p>
                  </a:txBody>
                  <a:tcPr/>
                </a:tc>
                <a:tc>
                  <a:txBody>
                    <a:bodyPr/>
                    <a:lstStyle/>
                    <a:p>
                      <a:r>
                        <a:rPr lang="en-US" dirty="0" smtClean="0"/>
                        <a:t>ANXIOUS</a:t>
                      </a:r>
                      <a:endParaRPr lang="en-US" dirty="0"/>
                    </a:p>
                  </a:txBody>
                  <a:tcPr/>
                </a:tc>
                <a:tc>
                  <a:txBody>
                    <a:bodyPr/>
                    <a:lstStyle/>
                    <a:p>
                      <a:r>
                        <a:rPr lang="en-US" dirty="0" smtClean="0"/>
                        <a:t>DISORGANIZED</a:t>
                      </a:r>
                      <a:endParaRPr lang="en-US" dirty="0"/>
                    </a:p>
                  </a:txBody>
                  <a:tcPr/>
                </a:tc>
                <a:tc>
                  <a:txBody>
                    <a:bodyPr/>
                    <a:lstStyle/>
                    <a:p>
                      <a:r>
                        <a:rPr lang="en-US" dirty="0" smtClean="0"/>
                        <a:t>NONATTACHED</a:t>
                      </a:r>
                      <a:endParaRPr lang="en-US" dirty="0"/>
                    </a:p>
                  </a:txBody>
                  <a:tcPr/>
                </a:tc>
              </a:tr>
              <a:tr h="3829792">
                <a:tc>
                  <a:txBody>
                    <a:bodyPr/>
                    <a:lstStyle/>
                    <a:p>
                      <a:pPr lvl="0"/>
                      <a:r>
                        <a:rPr lang="en-US" sz="1800" kern="1200" dirty="0" smtClean="0">
                          <a:solidFill>
                            <a:schemeClr val="dk1"/>
                          </a:solidFill>
                          <a:latin typeface="+mn-lt"/>
                          <a:ea typeface="+mn-ea"/>
                          <a:cs typeface="+mn-cs"/>
                        </a:rPr>
                        <a:t>Comfortable with</a:t>
                      </a:r>
                      <a:r>
                        <a:rPr lang="en-US" sz="1800" b="1"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closeness and trust</a:t>
                      </a: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Felt security</a:t>
                      </a: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Vulnerability acceptable</a:t>
                      </a: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lvl="0"/>
                      <a:r>
                        <a:rPr lang="en-US" sz="1800" kern="1200" dirty="0" smtClean="0">
                          <a:solidFill>
                            <a:schemeClr val="dk1"/>
                          </a:solidFill>
                          <a:latin typeface="+mn-lt"/>
                          <a:ea typeface="+mn-ea"/>
                          <a:cs typeface="+mn-cs"/>
                        </a:rPr>
                        <a:t>Positive working model</a:t>
                      </a: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Individuality, togetherness balanced</a:t>
                      </a:r>
                      <a:endParaRPr lang="en-US" dirty="0"/>
                    </a:p>
                  </a:txBody>
                  <a:tcPr/>
                </a:tc>
                <a:tc>
                  <a:txBody>
                    <a:bodyPr/>
                    <a:lstStyle/>
                    <a:p>
                      <a:pPr lvl="0"/>
                      <a:r>
                        <a:rPr lang="en-US" sz="1800" kern="1200" dirty="0" smtClean="0">
                          <a:solidFill>
                            <a:schemeClr val="dk1"/>
                          </a:solidFill>
                          <a:latin typeface="+mn-lt"/>
                          <a:ea typeface="+mn-ea"/>
                          <a:cs typeface="+mn-cs"/>
                        </a:rPr>
                        <a:t>Resists or ambivalent about closeness or trust</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Moderately controlling and insecure</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Negative working model</a:t>
                      </a:r>
                    </a:p>
                    <a:p>
                      <a:r>
                        <a:rPr lang="en-US" sz="1800" kern="1200" dirty="0" smtClean="0">
                          <a:solidFill>
                            <a:schemeClr val="dk1"/>
                          </a:solidFill>
                          <a:latin typeface="+mn-lt"/>
                          <a:ea typeface="+mn-ea"/>
                          <a:cs typeface="+mn-cs"/>
                        </a:rPr>
                        <a:t> </a:t>
                      </a:r>
                    </a:p>
                    <a:p>
                      <a:r>
                        <a:rPr lang="en-US" sz="1800" kern="1200" dirty="0" smtClean="0">
                          <a:solidFill>
                            <a:schemeClr val="dk1"/>
                          </a:solidFill>
                          <a:latin typeface="+mn-lt"/>
                          <a:ea typeface="+mn-ea"/>
                          <a:cs typeface="+mn-cs"/>
                        </a:rPr>
                        <a:t>Rejecting or clingy</a:t>
                      </a:r>
                      <a:endParaRPr lang="en-US" dirty="0"/>
                    </a:p>
                  </a:txBody>
                  <a:tcPr/>
                </a:tc>
                <a:tc>
                  <a:txBody>
                    <a:bodyPr/>
                    <a:lstStyle/>
                    <a:p>
                      <a:pPr lvl="0"/>
                      <a:r>
                        <a:rPr lang="en-US" sz="1800" kern="1200" dirty="0" smtClean="0">
                          <a:solidFill>
                            <a:schemeClr val="dk1"/>
                          </a:solidFill>
                          <a:latin typeface="+mn-lt"/>
                          <a:ea typeface="+mn-ea"/>
                          <a:cs typeface="+mn-cs"/>
                        </a:rPr>
                        <a:t>Unable to trust or be close</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May</a:t>
                      </a:r>
                      <a:r>
                        <a:rPr lang="en-US" sz="1800" kern="1200" baseline="0" dirty="0" smtClean="0">
                          <a:solidFill>
                            <a:schemeClr val="dk1"/>
                          </a:solidFill>
                          <a:latin typeface="+mn-lt"/>
                          <a:ea typeface="+mn-ea"/>
                          <a:cs typeface="+mn-cs"/>
                        </a:rPr>
                        <a:t> lack</a:t>
                      </a:r>
                      <a:r>
                        <a:rPr lang="en-US" sz="1800" kern="1200" dirty="0" smtClean="0">
                          <a:solidFill>
                            <a:schemeClr val="dk1"/>
                          </a:solidFill>
                          <a:latin typeface="+mn-lt"/>
                          <a:ea typeface="+mn-ea"/>
                          <a:cs typeface="+mn-cs"/>
                        </a:rPr>
                        <a:t> remorse</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Aggressive and punitive control</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Negative working model (severe)</a:t>
                      </a:r>
                    </a:p>
                    <a:p>
                      <a:r>
                        <a:rPr lang="en-US" sz="1800" kern="1200" dirty="0" smtClean="0">
                          <a:solidFill>
                            <a:schemeClr val="dk1"/>
                          </a:solidFill>
                          <a:latin typeface="+mn-lt"/>
                          <a:ea typeface="+mn-ea"/>
                          <a:cs typeface="+mn-cs"/>
                        </a:rPr>
                        <a:t>Pseudo-independent</a:t>
                      </a:r>
                      <a:endParaRPr lang="en-US" dirty="0"/>
                    </a:p>
                  </a:txBody>
                  <a:tcPr/>
                </a:tc>
                <a:tc>
                  <a:txBody>
                    <a:bodyPr/>
                    <a:lstStyle/>
                    <a:p>
                      <a:pPr lvl="0"/>
                      <a:r>
                        <a:rPr lang="en-US" sz="1800" kern="1200" dirty="0" smtClean="0">
                          <a:solidFill>
                            <a:schemeClr val="dk1"/>
                          </a:solidFill>
                          <a:latin typeface="+mn-lt"/>
                          <a:ea typeface="+mn-ea"/>
                          <a:cs typeface="+mn-cs"/>
                        </a:rPr>
                        <a:t>Unable to form emotional connections</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Lacks conscience</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Predatory behaviors</a:t>
                      </a:r>
                    </a:p>
                    <a:p>
                      <a:r>
                        <a:rPr lang="en-US" sz="1800" kern="1200" dirty="0" smtClean="0">
                          <a:solidFill>
                            <a:schemeClr val="dk1"/>
                          </a:solidFill>
                          <a:latin typeface="+mn-lt"/>
                          <a:ea typeface="+mn-ea"/>
                          <a:cs typeface="+mn-cs"/>
                        </a:rPr>
                        <a:t> </a:t>
                      </a:r>
                    </a:p>
                    <a:p>
                      <a:pPr lvl="0"/>
                      <a:r>
                        <a:rPr lang="en-US" sz="1800" kern="1200" dirty="0" smtClean="0">
                          <a:solidFill>
                            <a:schemeClr val="dk1"/>
                          </a:solidFill>
                          <a:latin typeface="+mn-lt"/>
                          <a:ea typeface="+mn-ea"/>
                          <a:cs typeface="+mn-cs"/>
                        </a:rPr>
                        <a:t>Negative working model (severe)</a:t>
                      </a:r>
                    </a:p>
                    <a:p>
                      <a:r>
                        <a:rPr lang="en-US" sz="1800" kern="1200" dirty="0" smtClean="0">
                          <a:solidFill>
                            <a:schemeClr val="dk1"/>
                          </a:solidFill>
                          <a:latin typeface="+mn-lt"/>
                          <a:ea typeface="+mn-ea"/>
                          <a:cs typeface="+mn-cs"/>
                        </a:rPr>
                        <a:t> </a:t>
                      </a:r>
                    </a:p>
                    <a:p>
                      <a:r>
                        <a:rPr lang="en-US" sz="1800" kern="1200" dirty="0" smtClean="0">
                          <a:solidFill>
                            <a:schemeClr val="dk1"/>
                          </a:solidFill>
                          <a:latin typeface="+mn-lt"/>
                          <a:ea typeface="+mn-ea"/>
                          <a:cs typeface="+mn-cs"/>
                        </a:rPr>
                        <a:t>Extreme narcissism</a:t>
                      </a:r>
                      <a:endParaRPr lang="en-US" dirty="0"/>
                    </a:p>
                  </a:txBody>
                  <a:tcPr/>
                </a:tc>
              </a:tr>
            </a:tbl>
          </a:graphicData>
        </a:graphic>
      </p:graphicFrame>
      <p:sp>
        <p:nvSpPr>
          <p:cNvPr id="7" name="Rectangle 6"/>
          <p:cNvSpPr/>
          <p:nvPr/>
        </p:nvSpPr>
        <p:spPr>
          <a:xfrm>
            <a:off x="0" y="5898590"/>
            <a:ext cx="8213834" cy="276999"/>
          </a:xfrm>
          <a:prstGeom prst="rect">
            <a:avLst/>
          </a:prstGeom>
        </p:spPr>
        <p:txBody>
          <a:bodyPr wrap="square">
            <a:spAutoFit/>
          </a:bodyPr>
          <a:lstStyle/>
          <a:p>
            <a:pPr algn="ctr"/>
            <a:r>
              <a:rPr lang="en-US" sz="1200" dirty="0" smtClean="0"/>
              <a:t>(From:  </a:t>
            </a:r>
            <a:r>
              <a:rPr lang="en-US" sz="1200" i="1" dirty="0" smtClean="0"/>
              <a:t>Attachment, Trauma, and Healing</a:t>
            </a:r>
            <a:r>
              <a:rPr lang="en-US" sz="1200" dirty="0" smtClean="0"/>
              <a:t>, p. 94)</a:t>
            </a:r>
            <a:endParaRPr lang="en-US" sz="1200" dirty="0"/>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rtlCol="0">
            <a:normAutofit/>
          </a:bodyPr>
          <a:lstStyle/>
          <a:p>
            <a:pPr eaLnBrk="1" fontAlgn="auto" hangingPunct="1">
              <a:spcAft>
                <a:spcPts val="0"/>
              </a:spcAft>
              <a:defRPr/>
            </a:pPr>
            <a:r>
              <a:rPr lang="en-US" dirty="0" smtClean="0"/>
              <a:t>Risk Factors for Pathogenic Care</a:t>
            </a:r>
          </a:p>
        </p:txBody>
      </p:sp>
      <p:sp>
        <p:nvSpPr>
          <p:cNvPr id="3" name="Content Placeholder 2"/>
          <p:cNvSpPr>
            <a:spLocks noGrp="1"/>
          </p:cNvSpPr>
          <p:nvPr>
            <p:ph idx="1"/>
          </p:nvPr>
        </p:nvSpPr>
        <p:spPr>
          <a:solidFill>
            <a:schemeClr val="accent1">
              <a:lumMod val="20000"/>
              <a:lumOff val="80000"/>
            </a:schemeClr>
          </a:solidFill>
        </p:spPr>
        <p:txBody>
          <a:bodyPr rtlCol="0">
            <a:normAutofit/>
          </a:bodyPr>
          <a:lstStyle/>
          <a:p>
            <a:pPr lvl="1" eaLnBrk="1" fontAlgn="auto" hangingPunct="1">
              <a:spcAft>
                <a:spcPts val="0"/>
              </a:spcAft>
              <a:buFont typeface="Arial" pitchFamily="34" charset="0"/>
              <a:buBlip>
                <a:blip r:embed="rId2"/>
              </a:buBlip>
              <a:defRPr/>
            </a:pPr>
            <a:r>
              <a:rPr lang="en-US" dirty="0" smtClean="0"/>
              <a:t>abuse</a:t>
            </a:r>
            <a:endParaRPr lang="en-US" sz="1800" dirty="0" smtClean="0"/>
          </a:p>
          <a:p>
            <a:pPr lvl="1" eaLnBrk="1" fontAlgn="auto" hangingPunct="1">
              <a:spcAft>
                <a:spcPts val="0"/>
              </a:spcAft>
              <a:buFont typeface="Arial" pitchFamily="34" charset="0"/>
              <a:buBlip>
                <a:blip r:embed="rId2"/>
              </a:buBlip>
              <a:defRPr/>
            </a:pPr>
            <a:r>
              <a:rPr lang="en-US" dirty="0" smtClean="0"/>
              <a:t>neglect</a:t>
            </a:r>
            <a:endParaRPr lang="en-US" sz="1800" dirty="0" smtClean="0"/>
          </a:p>
          <a:p>
            <a:pPr lvl="1" eaLnBrk="1" fontAlgn="auto" hangingPunct="1">
              <a:spcAft>
                <a:spcPts val="0"/>
              </a:spcAft>
              <a:buFont typeface="Arial" pitchFamily="34" charset="0"/>
              <a:buBlip>
                <a:blip r:embed="rId2"/>
              </a:buBlip>
              <a:defRPr/>
            </a:pPr>
            <a:r>
              <a:rPr lang="en-US" dirty="0" smtClean="0"/>
              <a:t>maternal postpartum depression</a:t>
            </a:r>
            <a:endParaRPr lang="en-US" sz="1800" dirty="0" smtClean="0"/>
          </a:p>
          <a:p>
            <a:pPr lvl="1" eaLnBrk="1" fontAlgn="auto" hangingPunct="1">
              <a:spcAft>
                <a:spcPts val="0"/>
              </a:spcAft>
              <a:buFont typeface="Arial" pitchFamily="34" charset="0"/>
              <a:buBlip>
                <a:blip r:embed="rId2"/>
              </a:buBlip>
              <a:defRPr/>
            </a:pPr>
            <a:r>
              <a:rPr lang="en-US" dirty="0" smtClean="0"/>
              <a:t>maternal mental illness</a:t>
            </a:r>
            <a:endParaRPr lang="en-US" sz="1800" dirty="0" smtClean="0"/>
          </a:p>
          <a:p>
            <a:pPr lvl="1" eaLnBrk="1" fontAlgn="auto" hangingPunct="1">
              <a:spcAft>
                <a:spcPts val="0"/>
              </a:spcAft>
              <a:buFont typeface="Arial" pitchFamily="34" charset="0"/>
              <a:buBlip>
                <a:blip r:embed="rId2"/>
              </a:buBlip>
              <a:defRPr/>
            </a:pPr>
            <a:r>
              <a:rPr lang="en-US" dirty="0" smtClean="0"/>
              <a:t>substance abuse of parent</a:t>
            </a:r>
            <a:endParaRPr lang="en-US" sz="1800" dirty="0" smtClean="0"/>
          </a:p>
          <a:p>
            <a:pPr lvl="1" eaLnBrk="1" fontAlgn="auto" hangingPunct="1">
              <a:spcAft>
                <a:spcPts val="0"/>
              </a:spcAft>
              <a:buFont typeface="Arial" pitchFamily="34" charset="0"/>
              <a:buBlip>
                <a:blip r:embed="rId2"/>
              </a:buBlip>
              <a:defRPr/>
            </a:pPr>
            <a:r>
              <a:rPr lang="en-US" dirty="0"/>
              <a:t>i</a:t>
            </a:r>
            <a:r>
              <a:rPr lang="en-US" dirty="0" smtClean="0"/>
              <a:t>nexperienced parent</a:t>
            </a:r>
            <a:endParaRPr lang="en-US" sz="1800" dirty="0" smtClean="0"/>
          </a:p>
          <a:p>
            <a:pPr lvl="1" eaLnBrk="1" fontAlgn="auto" hangingPunct="1">
              <a:spcAft>
                <a:spcPts val="0"/>
              </a:spcAft>
              <a:buFont typeface="Arial" pitchFamily="34" charset="0"/>
              <a:buBlip>
                <a:blip r:embed="rId2"/>
              </a:buBlip>
              <a:defRPr/>
            </a:pPr>
            <a:r>
              <a:rPr lang="en-US" dirty="0" smtClean="0"/>
              <a:t>inconsistent caregiving</a:t>
            </a:r>
          </a:p>
          <a:p>
            <a:pPr lvl="1" eaLnBrk="1" fontAlgn="auto" hangingPunct="1">
              <a:spcAft>
                <a:spcPts val="0"/>
              </a:spcAft>
              <a:buFont typeface="Arial" pitchFamily="34" charset="0"/>
              <a:buBlip>
                <a:blip r:embed="rId2"/>
              </a:buBlip>
              <a:defRPr/>
            </a:pPr>
            <a:r>
              <a:rPr lang="en-US" dirty="0"/>
              <a:t>m</a:t>
            </a:r>
            <a:r>
              <a:rPr lang="en-US" dirty="0" smtClean="0"/>
              <a:t>any different caregivers</a:t>
            </a:r>
            <a:endParaRPr lang="en-US" sz="1800" dirty="0" smtClean="0"/>
          </a:p>
          <a:p>
            <a:pPr marL="457200" lvl="1" indent="0" eaLnBrk="1" fontAlgn="auto" hangingPunct="1">
              <a:spcAft>
                <a:spcPts val="0"/>
              </a:spcAft>
              <a:buNone/>
              <a:defRPr/>
            </a:pPr>
            <a:endParaRPr lang="en-US" sz="1800" dirty="0" smtClean="0"/>
          </a:p>
          <a:p>
            <a:pPr eaLnBrk="1" fontAlgn="auto" hangingPunct="1">
              <a:spcAft>
                <a:spcPts val="0"/>
              </a:spcAft>
              <a:defRPr/>
            </a:pPr>
            <a:endParaRPr lang="en-US" sz="2000" dirty="0" smtClean="0"/>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23</a:t>
            </a:fld>
            <a:endParaRPr lang="en-US" dirty="0"/>
          </a:p>
        </p:txBody>
      </p:sp>
      <p:pic>
        <p:nvPicPr>
          <p:cNvPr id="5122" name="Picture 2" descr="C:\Users\eneail\AppData\Local\Microsoft\Windows\Temporary Internet Files\Content.IE5\YV5FDBLH\MP900446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571" y="2823949"/>
            <a:ext cx="3133868" cy="2089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73" y="2374710"/>
            <a:ext cx="7772400" cy="1062173"/>
          </a:xfrm>
        </p:spPr>
        <p:txBody>
          <a:bodyPr>
            <a:normAutofit fontScale="90000"/>
          </a:bodyPr>
          <a:lstStyle/>
          <a:p>
            <a:pPr eaLnBrk="1" hangingPunct="1">
              <a:defRPr/>
            </a:pPr>
            <a:r>
              <a:rPr lang="en-US" dirty="0" smtClean="0"/>
              <a:t/>
            </a:r>
            <a:br>
              <a:rPr lang="en-US" dirty="0" smtClean="0"/>
            </a:br>
            <a:r>
              <a:rPr lang="en-US" dirty="0" smtClean="0"/>
              <a:t>Section III:</a:t>
            </a:r>
            <a:br>
              <a:rPr lang="en-US" dirty="0" smtClean="0"/>
            </a:br>
            <a:r>
              <a:rPr lang="en-US" dirty="0" smtClean="0"/>
              <a:t>Related Disorders and </a:t>
            </a:r>
            <a:r>
              <a:rPr lang="en-US" sz="3000" b="1" dirty="0" smtClean="0"/>
              <a:t>Differential Diagnosis</a:t>
            </a:r>
            <a:r>
              <a:rPr lang="en-US" dirty="0" smtClean="0"/>
              <a:t/>
            </a:r>
            <a:br>
              <a:rPr lang="en-US" dirty="0" smtClean="0"/>
            </a:br>
            <a:r>
              <a:rPr lang="en-US" dirty="0" smtClean="0"/>
              <a:t> </a:t>
            </a:r>
            <a:endParaRPr lang="en-US" dirty="0"/>
          </a:p>
        </p:txBody>
      </p:sp>
      <p:sp>
        <p:nvSpPr>
          <p:cNvPr id="12291" name="Subtitle 2"/>
          <p:cNvSpPr>
            <a:spLocks noGrp="1"/>
          </p:cNvSpPr>
          <p:nvPr>
            <p:ph type="subTitle" idx="1"/>
          </p:nvPr>
        </p:nvSpPr>
        <p:spPr>
          <a:xfrm>
            <a:off x="599090" y="3302876"/>
            <a:ext cx="7504386" cy="2640724"/>
          </a:xfrm>
        </p:spPr>
        <p:txBody>
          <a:bodyPr/>
          <a:lstStyle/>
          <a:p>
            <a:pPr algn="l" eaLnBrk="1" hangingPunct="1"/>
            <a:endParaRPr lang="en-US" sz="1400" b="1" dirty="0" smtClean="0">
              <a:solidFill>
                <a:schemeClr val="tx1"/>
              </a:solidFill>
            </a:endParaRPr>
          </a:p>
          <a:p>
            <a:pPr marL="520700" indent="-63500" algn="l" eaLnBrk="1" hangingPunct="1">
              <a:buFont typeface="Wingdings" pitchFamily="2" charset="2"/>
              <a:buChar char="Ø"/>
            </a:pPr>
            <a:r>
              <a:rPr lang="en-US" dirty="0" smtClean="0">
                <a:solidFill>
                  <a:schemeClr val="tx1"/>
                </a:solidFill>
              </a:rPr>
              <a:t> Symptom comparison</a:t>
            </a:r>
          </a:p>
          <a:p>
            <a:pPr marL="803275" indent="-346075" algn="l" eaLnBrk="1" hangingPunct="1">
              <a:buFont typeface="Wingdings" pitchFamily="2" charset="2"/>
              <a:buChar char="Ø"/>
            </a:pPr>
            <a:r>
              <a:rPr lang="en-US" dirty="0" smtClean="0">
                <a:solidFill>
                  <a:schemeClr val="tx1"/>
                </a:solidFill>
              </a:rPr>
              <a:t>Diagnosis and treatment</a:t>
            </a:r>
          </a:p>
          <a:p>
            <a:pPr marL="850900" indent="-393700" algn="l" eaLnBrk="1" hangingPunct="1">
              <a:buFont typeface="Wingdings" pitchFamily="2" charset="2"/>
              <a:buChar char="Ø"/>
            </a:pPr>
            <a:endParaRPr lang="en-US" dirty="0" smtClean="0">
              <a:solidFill>
                <a:schemeClr val="tx1"/>
              </a:solidFill>
            </a:endParaRPr>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24</a:t>
            </a:fld>
            <a:endParaRPr lang="en-US" dirty="0"/>
          </a:p>
        </p:txBody>
      </p:sp>
      <p:pic>
        <p:nvPicPr>
          <p:cNvPr id="6146" name="Picture 2" descr="C:\Users\eneail\AppData\Local\Microsoft\Windows\Temporary Internet Files\Content.IE5\Y37WU7EV\MP900446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4544" y="3425589"/>
            <a:ext cx="1740089" cy="2610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721525"/>
          </a:xfrm>
          <a:solidFill>
            <a:schemeClr val="bg2">
              <a:lumMod val="20000"/>
              <a:lumOff val="80000"/>
            </a:schemeClr>
          </a:solidFill>
        </p:spPr>
        <p:txBody>
          <a:bodyPr rtlCol="0">
            <a:normAutofit fontScale="90000"/>
          </a:bodyPr>
          <a:lstStyle/>
          <a:p>
            <a:pPr eaLnBrk="1" fontAlgn="auto" hangingPunct="1">
              <a:spcAft>
                <a:spcPts val="0"/>
              </a:spcAft>
              <a:defRPr/>
            </a:pPr>
            <a:r>
              <a:rPr lang="en-US" dirty="0" smtClean="0"/>
              <a:t>Disinhibited Social Engagement Disorder (DSED)</a:t>
            </a:r>
          </a:p>
        </p:txBody>
      </p:sp>
      <p:sp>
        <p:nvSpPr>
          <p:cNvPr id="3" name="Content Placeholder 2"/>
          <p:cNvSpPr>
            <a:spLocks noGrp="1"/>
          </p:cNvSpPr>
          <p:nvPr>
            <p:ph idx="1"/>
          </p:nvPr>
        </p:nvSpPr>
        <p:spPr>
          <a:xfrm>
            <a:off x="470645" y="1637731"/>
            <a:ext cx="8247888" cy="4682386"/>
          </a:xfrm>
          <a:solidFill>
            <a:schemeClr val="bg2">
              <a:lumMod val="20000"/>
              <a:lumOff val="80000"/>
            </a:schemeClr>
          </a:solidFill>
        </p:spPr>
        <p:txBody>
          <a:bodyPr rtlCol="0">
            <a:normAutofit fontScale="92500"/>
          </a:bodyPr>
          <a:lstStyle/>
          <a:p>
            <a:r>
              <a:rPr lang="en-US" sz="2800" dirty="0"/>
              <a:t>Attachment present/not</a:t>
            </a:r>
          </a:p>
          <a:p>
            <a:r>
              <a:rPr lang="en-US" sz="2800" dirty="0"/>
              <a:t>Reduced or absent reticence to approach and interact with unfamiliar adults</a:t>
            </a:r>
          </a:p>
          <a:p>
            <a:r>
              <a:rPr lang="en-US" sz="2800" dirty="0"/>
              <a:t>Overly familiar behavior (verbal or physical violation of culturally sanctioned social boundaries)</a:t>
            </a:r>
          </a:p>
          <a:p>
            <a:r>
              <a:rPr lang="en-US" sz="2800" dirty="0"/>
              <a:t>Diminished or absent checking back with adult caregiver after venturing away</a:t>
            </a:r>
          </a:p>
          <a:p>
            <a:r>
              <a:rPr lang="en-US" sz="2800" dirty="0"/>
              <a:t>Willingness to go off with an unfamiliar adult with minimal or no hesitation</a:t>
            </a:r>
          </a:p>
          <a:p>
            <a:pPr marL="0" indent="0">
              <a:buNone/>
            </a:pPr>
            <a:r>
              <a:rPr lang="en-US" dirty="0" smtClean="0"/>
              <a:t>(American Psychiatric Association, 2013)</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a:bodyPr>
          <a:lstStyle/>
          <a:p>
            <a:pPr eaLnBrk="1" fontAlgn="auto" hangingPunct="1">
              <a:spcAft>
                <a:spcPts val="0"/>
              </a:spcAft>
              <a:defRPr/>
            </a:pPr>
            <a:r>
              <a:rPr lang="en-US" dirty="0" smtClean="0"/>
              <a:t>Posttraumatic Stress Disorder (PTSD)</a:t>
            </a:r>
          </a:p>
        </p:txBody>
      </p:sp>
      <p:sp>
        <p:nvSpPr>
          <p:cNvPr id="3" name="Content Placeholder 2"/>
          <p:cNvSpPr>
            <a:spLocks noGrp="1"/>
          </p:cNvSpPr>
          <p:nvPr>
            <p:ph idx="1"/>
          </p:nvPr>
        </p:nvSpPr>
        <p:spPr>
          <a:xfrm>
            <a:off x="470645" y="1460310"/>
            <a:ext cx="8247888" cy="4859807"/>
          </a:xfrm>
          <a:solidFill>
            <a:schemeClr val="bg2">
              <a:lumMod val="20000"/>
              <a:lumOff val="80000"/>
            </a:schemeClr>
          </a:solidFill>
        </p:spPr>
        <p:txBody>
          <a:bodyPr rtlCol="0">
            <a:normAutofit/>
          </a:bodyPr>
          <a:lstStyle/>
          <a:p>
            <a:r>
              <a:rPr lang="en-US" sz="2800" dirty="0"/>
              <a:t>Symptoms of avoidance and emotional numbing</a:t>
            </a:r>
          </a:p>
          <a:p>
            <a:r>
              <a:rPr lang="en-US" sz="2800" dirty="0"/>
              <a:t>Symptoms of intrusive memories</a:t>
            </a:r>
          </a:p>
          <a:p>
            <a:pPr lvl="1"/>
            <a:r>
              <a:rPr lang="en-US" sz="2800" dirty="0"/>
              <a:t>Flashbacks</a:t>
            </a:r>
          </a:p>
          <a:p>
            <a:pPr lvl="1"/>
            <a:r>
              <a:rPr lang="en-US" sz="2800" dirty="0"/>
              <a:t>Nightmares</a:t>
            </a:r>
          </a:p>
          <a:p>
            <a:r>
              <a:rPr lang="en-US" sz="2800" dirty="0"/>
              <a:t>Symptoms of altered cognitions and mood</a:t>
            </a:r>
          </a:p>
          <a:p>
            <a:pPr marL="0" indent="0" eaLnBrk="1" fontAlgn="auto" hangingPunct="1">
              <a:spcAft>
                <a:spcPts val="0"/>
              </a:spcAft>
              <a:buNone/>
              <a:defRPr/>
            </a:pPr>
            <a:endParaRPr lang="en-US" dirty="0" smtClean="0"/>
          </a:p>
          <a:p>
            <a:pPr marL="0" indent="0" eaLnBrk="1" fontAlgn="auto" hangingPunct="1">
              <a:spcAft>
                <a:spcPts val="0"/>
              </a:spcAft>
              <a:buNone/>
              <a:defRPr/>
            </a:pPr>
            <a:endParaRPr lang="en-US" dirty="0"/>
          </a:p>
          <a:p>
            <a:pPr marL="0" indent="0" eaLnBrk="1" fontAlgn="auto" hangingPunct="1">
              <a:spcAft>
                <a:spcPts val="0"/>
              </a:spcAft>
              <a:buNone/>
              <a:defRPr/>
            </a:pPr>
            <a:endParaRPr lang="en-US" dirty="0" smtClean="0"/>
          </a:p>
          <a:p>
            <a:pPr marL="0" indent="0" eaLnBrk="1" fontAlgn="auto" hangingPunct="1">
              <a:spcAft>
                <a:spcPts val="0"/>
              </a:spcAft>
              <a:buNone/>
              <a:defRPr/>
            </a:pPr>
            <a:endParaRPr lang="en-US" dirty="0"/>
          </a:p>
          <a:p>
            <a:pPr marL="0" indent="0" eaLnBrk="1" fontAlgn="auto" hangingPunct="1">
              <a:spcAft>
                <a:spcPts val="0"/>
              </a:spcAft>
              <a:buNone/>
              <a:defRPr/>
            </a:pPr>
            <a:r>
              <a:rPr lang="en-US" dirty="0" smtClean="0"/>
              <a:t>(American Psychiatric Association, 2013)</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a:bodyPr>
          <a:lstStyle/>
          <a:p>
            <a:pPr eaLnBrk="1" fontAlgn="auto" hangingPunct="1">
              <a:spcAft>
                <a:spcPts val="0"/>
              </a:spcAft>
              <a:defRPr/>
            </a:pPr>
            <a:r>
              <a:rPr lang="en-US" dirty="0" smtClean="0"/>
              <a:t>Sensory Processing Disorder (SPD)</a:t>
            </a:r>
          </a:p>
        </p:txBody>
      </p:sp>
      <p:sp>
        <p:nvSpPr>
          <p:cNvPr id="3" name="Content Placeholder 2"/>
          <p:cNvSpPr>
            <a:spLocks noGrp="1"/>
          </p:cNvSpPr>
          <p:nvPr>
            <p:ph idx="1"/>
          </p:nvPr>
        </p:nvSpPr>
        <p:spPr>
          <a:solidFill>
            <a:schemeClr val="bg2">
              <a:lumMod val="20000"/>
              <a:lumOff val="80000"/>
            </a:schemeClr>
          </a:solidFill>
        </p:spPr>
        <p:txBody>
          <a:bodyPr rtlCol="0">
            <a:normAutofit fontScale="77500" lnSpcReduction="20000"/>
          </a:bodyPr>
          <a:lstStyle/>
          <a:p>
            <a:r>
              <a:rPr lang="en-US" sz="3100" dirty="0"/>
              <a:t>Difficulty processing sensory input </a:t>
            </a:r>
          </a:p>
          <a:p>
            <a:pPr lvl="1"/>
            <a:r>
              <a:rPr lang="en-US" sz="3100" dirty="0" smtClean="0"/>
              <a:t>Sight</a:t>
            </a:r>
          </a:p>
          <a:p>
            <a:pPr lvl="1"/>
            <a:r>
              <a:rPr lang="en-US" sz="3100" dirty="0" smtClean="0"/>
              <a:t>Sound</a:t>
            </a:r>
          </a:p>
          <a:p>
            <a:pPr lvl="1"/>
            <a:r>
              <a:rPr lang="en-US" sz="3100" dirty="0" smtClean="0"/>
              <a:t>Taste</a:t>
            </a:r>
          </a:p>
          <a:p>
            <a:pPr lvl="1"/>
            <a:r>
              <a:rPr lang="en-US" sz="3100" dirty="0" smtClean="0"/>
              <a:t>Smell</a:t>
            </a:r>
          </a:p>
          <a:p>
            <a:pPr lvl="1"/>
            <a:r>
              <a:rPr lang="en-US" sz="3100" dirty="0" smtClean="0"/>
              <a:t>Touch</a:t>
            </a:r>
          </a:p>
          <a:p>
            <a:pPr lvl="1"/>
            <a:r>
              <a:rPr lang="en-US" sz="3100" dirty="0" smtClean="0"/>
              <a:t>Proprioceptive (body positioning in space)</a:t>
            </a:r>
          </a:p>
          <a:p>
            <a:pPr lvl="1"/>
            <a:r>
              <a:rPr lang="en-US" sz="3100" dirty="0" smtClean="0"/>
              <a:t>Vestibular (balance)</a:t>
            </a:r>
            <a:endParaRPr lang="en-US" sz="3100" dirty="0"/>
          </a:p>
          <a:p>
            <a:r>
              <a:rPr lang="en-US" sz="3100" dirty="0"/>
              <a:t>Hyper (over) or hypo (under) </a:t>
            </a:r>
            <a:r>
              <a:rPr lang="en-US" sz="3100" dirty="0" smtClean="0"/>
              <a:t>reactive in </a:t>
            </a:r>
            <a:r>
              <a:rPr lang="en-US" sz="3100" dirty="0"/>
              <a:t>one or more senses</a:t>
            </a:r>
          </a:p>
          <a:p>
            <a:pPr marL="0" indent="0" eaLnBrk="1" fontAlgn="auto" hangingPunct="1">
              <a:spcAft>
                <a:spcPts val="0"/>
              </a:spcAft>
              <a:buNone/>
              <a:defRPr/>
            </a:pPr>
            <a:endParaRPr lang="en-US" dirty="0" smtClean="0"/>
          </a:p>
          <a:p>
            <a:pPr marL="0" indent="0" eaLnBrk="1" fontAlgn="auto" hangingPunct="1">
              <a:spcAft>
                <a:spcPts val="0"/>
              </a:spcAft>
              <a:buNone/>
              <a:defRPr/>
            </a:pPr>
            <a:endParaRPr lang="en-US" dirty="0" smtClean="0"/>
          </a:p>
          <a:p>
            <a:pPr marL="0" indent="0" eaLnBrk="1" fontAlgn="auto" hangingPunct="1">
              <a:spcAft>
                <a:spcPts val="0"/>
              </a:spcAft>
              <a:buNone/>
              <a:defRPr/>
            </a:pPr>
            <a:endParaRPr lang="en-US" dirty="0"/>
          </a:p>
          <a:p>
            <a:pPr marL="0" indent="0" eaLnBrk="1" fontAlgn="auto" hangingPunct="1">
              <a:spcAft>
                <a:spcPts val="0"/>
              </a:spcAft>
              <a:buNone/>
              <a:defRPr/>
            </a:pPr>
            <a:r>
              <a:rPr lang="en-US" sz="2800" dirty="0" smtClean="0"/>
              <a:t>(Sensory Processing Disorder Foundation, 2013)</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fontScale="90000"/>
          </a:bodyPr>
          <a:lstStyle/>
          <a:p>
            <a:pPr eaLnBrk="1" fontAlgn="auto" hangingPunct="1">
              <a:spcAft>
                <a:spcPts val="0"/>
              </a:spcAft>
              <a:defRPr/>
            </a:pPr>
            <a:r>
              <a:rPr lang="en-US" dirty="0" smtClean="0"/>
              <a:t>Attention Deficit Hyperactivity Disorder (ADHD)</a:t>
            </a:r>
          </a:p>
        </p:txBody>
      </p:sp>
      <p:sp>
        <p:nvSpPr>
          <p:cNvPr id="3" name="Content Placeholder 2"/>
          <p:cNvSpPr>
            <a:spLocks noGrp="1"/>
          </p:cNvSpPr>
          <p:nvPr>
            <p:ph idx="1"/>
          </p:nvPr>
        </p:nvSpPr>
        <p:spPr>
          <a:xfrm>
            <a:off x="470645" y="1375772"/>
            <a:ext cx="8247888" cy="4881284"/>
          </a:xfrm>
          <a:solidFill>
            <a:schemeClr val="bg2">
              <a:lumMod val="20000"/>
              <a:lumOff val="80000"/>
            </a:schemeClr>
          </a:solidFill>
        </p:spPr>
        <p:txBody>
          <a:bodyPr rtlCol="0">
            <a:normAutofit/>
          </a:bodyPr>
          <a:lstStyle/>
          <a:p>
            <a:r>
              <a:rPr lang="en-US" sz="2200" dirty="0"/>
              <a:t>Primary feature is a persistent pattern of inattention and/or hyperactivity-impulsivity that interferes with functioning or development</a:t>
            </a:r>
          </a:p>
          <a:p>
            <a:r>
              <a:rPr lang="en-US" sz="2200" dirty="0"/>
              <a:t>Present before age 12 and manifests in two or more settings </a:t>
            </a:r>
          </a:p>
          <a:p>
            <a:r>
              <a:rPr lang="en-US" sz="2200" dirty="0"/>
              <a:t>Three subtypes within the disorder </a:t>
            </a:r>
          </a:p>
          <a:p>
            <a:pPr lvl="1"/>
            <a:r>
              <a:rPr lang="en-US" sz="2200" dirty="0"/>
              <a:t>Predominantly Inattentive </a:t>
            </a:r>
          </a:p>
          <a:p>
            <a:pPr lvl="1"/>
            <a:r>
              <a:rPr lang="en-US" sz="2200" dirty="0"/>
              <a:t>Predominantly Hyperactive/Impulsive</a:t>
            </a:r>
          </a:p>
          <a:p>
            <a:pPr lvl="1"/>
            <a:r>
              <a:rPr lang="en-US" sz="2200" dirty="0"/>
              <a:t>Combined </a:t>
            </a:r>
          </a:p>
          <a:p>
            <a:pPr marL="0" indent="0">
              <a:buNone/>
            </a:pPr>
            <a:endParaRPr lang="en-US" sz="2200" dirty="0" smtClean="0"/>
          </a:p>
          <a:p>
            <a:pPr marL="0" indent="0">
              <a:buNone/>
            </a:pPr>
            <a:endParaRPr lang="en-US" sz="2200" dirty="0"/>
          </a:p>
          <a:p>
            <a:pPr marL="0" indent="0">
              <a:buNone/>
            </a:pPr>
            <a:endParaRPr lang="en-US" sz="2200" dirty="0" smtClean="0"/>
          </a:p>
          <a:p>
            <a:pPr marL="0" indent="0">
              <a:buNone/>
            </a:pPr>
            <a:r>
              <a:rPr lang="en-US" sz="2200" dirty="0" smtClean="0"/>
              <a:t>(</a:t>
            </a:r>
            <a:r>
              <a:rPr lang="en-US" sz="2200" dirty="0"/>
              <a:t>American Psychiatric Association, 2013)</a:t>
            </a:r>
          </a:p>
          <a:p>
            <a:pPr marL="0" indent="0" eaLnBrk="1" fontAlgn="auto" hangingPunct="1">
              <a:spcAft>
                <a:spcPts val="0"/>
              </a:spcAft>
              <a:buNone/>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a:bodyPr>
          <a:lstStyle/>
          <a:p>
            <a:pPr eaLnBrk="1" fontAlgn="auto" hangingPunct="1">
              <a:spcAft>
                <a:spcPts val="0"/>
              </a:spcAft>
              <a:defRPr/>
            </a:pPr>
            <a:r>
              <a:rPr lang="en-US" dirty="0" smtClean="0"/>
              <a:t>Evaluation Process for RAD</a:t>
            </a:r>
          </a:p>
        </p:txBody>
      </p:sp>
      <p:sp>
        <p:nvSpPr>
          <p:cNvPr id="6" name="Content Placeholder 5"/>
          <p:cNvSpPr>
            <a:spLocks noGrp="1"/>
          </p:cNvSpPr>
          <p:nvPr>
            <p:ph idx="1"/>
          </p:nvPr>
        </p:nvSpPr>
        <p:spPr/>
        <p:txBody>
          <a:bodyPr/>
          <a:lstStyle/>
          <a:p>
            <a:pPr lvl="0"/>
            <a:r>
              <a:rPr lang="en-US" dirty="0"/>
              <a:t>Direct observation of the baby's or child's interaction with his or her parents or </a:t>
            </a:r>
            <a:r>
              <a:rPr lang="en-US" dirty="0" smtClean="0"/>
              <a:t>caregivers</a:t>
            </a:r>
            <a:endParaRPr lang="en-US" dirty="0"/>
          </a:p>
          <a:p>
            <a:pPr lvl="0"/>
            <a:r>
              <a:rPr lang="en-US" dirty="0"/>
              <a:t>Details about the baby's or child's pattern of behavior over time; examples of the baby's or child's behavior in a variety of </a:t>
            </a:r>
            <a:r>
              <a:rPr lang="en-US" dirty="0" smtClean="0"/>
              <a:t>situations</a:t>
            </a:r>
            <a:endParaRPr lang="en-US" dirty="0"/>
          </a:p>
          <a:p>
            <a:pPr lvl="0"/>
            <a:r>
              <a:rPr lang="en-US" dirty="0"/>
              <a:t>Information about how the baby or child interacts with parents or caregivers as well as others, including other family members, peers and </a:t>
            </a:r>
            <a:r>
              <a:rPr lang="en-US" dirty="0" smtClean="0"/>
              <a:t>teachers</a:t>
            </a:r>
            <a:endParaRPr lang="en-US" dirty="0"/>
          </a:p>
          <a:p>
            <a:pPr lvl="0"/>
            <a:r>
              <a:rPr lang="en-US" dirty="0"/>
              <a:t>Questions about the baby's or child's home and living situation since </a:t>
            </a:r>
            <a:r>
              <a:rPr lang="en-US" dirty="0" smtClean="0"/>
              <a:t>birth</a:t>
            </a:r>
            <a:endParaRPr lang="en-US" dirty="0"/>
          </a:p>
          <a:p>
            <a:pPr lvl="0"/>
            <a:r>
              <a:rPr lang="en-US" dirty="0"/>
              <a:t>An evaluation of parenting and caregiving styles and abilities </a:t>
            </a:r>
            <a:r>
              <a:rPr lang="en-US" dirty="0" smtClean="0"/>
              <a:t>                                                 (</a:t>
            </a:r>
            <a:r>
              <a:rPr lang="en-US" dirty="0"/>
              <a:t>Mayo Clinic, 2013</a:t>
            </a:r>
            <a:r>
              <a:rPr lang="en-US" dirty="0" smtClean="0"/>
              <a:t>)</a:t>
            </a:r>
            <a:endParaRPr lang="en-US" dirty="0"/>
          </a:p>
          <a:p>
            <a:endParaRPr lang="en-US" dirty="0" smtClean="0"/>
          </a:p>
          <a:p>
            <a:endParaRPr lang="en-US" dirty="0"/>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rtlCol="0">
            <a:normAutofit/>
          </a:bodyPr>
          <a:lstStyle/>
          <a:p>
            <a:pPr fontAlgn="auto">
              <a:spcAft>
                <a:spcPts val="0"/>
              </a:spcAft>
              <a:defRPr/>
            </a:pPr>
            <a:r>
              <a:rPr lang="en-US" dirty="0" smtClean="0"/>
              <a:t>What’s In It For Me?</a:t>
            </a:r>
          </a:p>
        </p:txBody>
      </p:sp>
      <p:sp>
        <p:nvSpPr>
          <p:cNvPr id="3" name="Content Placeholder 2"/>
          <p:cNvSpPr>
            <a:spLocks noGrp="1"/>
          </p:cNvSpPr>
          <p:nvPr>
            <p:ph idx="1"/>
          </p:nvPr>
        </p:nvSpPr>
        <p:spPr>
          <a:solidFill>
            <a:schemeClr val="accent3">
              <a:lumMod val="20000"/>
              <a:lumOff val="80000"/>
            </a:schemeClr>
          </a:solidFill>
        </p:spPr>
        <p:txBody>
          <a:bodyPr rtlCol="0">
            <a:normAutofit/>
          </a:bodyPr>
          <a:lstStyle/>
          <a:p>
            <a:pPr marL="914400" indent="-677863" fontAlgn="auto">
              <a:spcAft>
                <a:spcPts val="0"/>
              </a:spcAft>
              <a:buNone/>
              <a:defRPr/>
            </a:pPr>
            <a:endParaRPr lang="en-US" sz="2400" b="1" dirty="0" smtClean="0">
              <a:solidFill>
                <a:srgbClr val="389CDA"/>
              </a:solidFill>
            </a:endParaRPr>
          </a:p>
          <a:p>
            <a:pPr marL="914400" indent="-677863" fontAlgn="auto">
              <a:spcAft>
                <a:spcPts val="0"/>
              </a:spcAft>
              <a:buNone/>
              <a:defRPr/>
            </a:pPr>
            <a:endParaRPr lang="en-US" sz="2400" b="1" dirty="0" smtClean="0">
              <a:solidFill>
                <a:srgbClr val="389CDA"/>
              </a:solidFill>
            </a:endParaRPr>
          </a:p>
          <a:p>
            <a:pPr marL="914400" indent="-677863" fontAlgn="auto">
              <a:spcAft>
                <a:spcPts val="0"/>
              </a:spcAft>
              <a:buNone/>
              <a:defRPr/>
            </a:pPr>
            <a:endParaRPr lang="en-US" sz="2400" b="1" dirty="0" smtClean="0">
              <a:solidFill>
                <a:srgbClr val="389CDA"/>
              </a:solidFill>
            </a:endParaRPr>
          </a:p>
          <a:p>
            <a:pPr marL="914400" indent="-677863" fontAlgn="auto">
              <a:spcAft>
                <a:spcPts val="0"/>
              </a:spcAft>
              <a:buNone/>
              <a:defRPr/>
            </a:pPr>
            <a:endParaRPr lang="en-US" sz="2400" b="1" dirty="0" smtClean="0">
              <a:solidFill>
                <a:srgbClr val="389CDA"/>
              </a:solidFill>
            </a:endParaRPr>
          </a:p>
          <a:p>
            <a:pPr marL="914400" indent="-677863" fontAlgn="auto">
              <a:spcAft>
                <a:spcPts val="0"/>
              </a:spcAft>
              <a:buNone/>
              <a:defRPr/>
            </a:pPr>
            <a:endParaRPr lang="en-US" sz="2400" b="1" dirty="0" smtClean="0">
              <a:solidFill>
                <a:srgbClr val="389CDA"/>
              </a:solidFill>
            </a:endParaRPr>
          </a:p>
          <a:p>
            <a:pPr marL="914400" indent="-677863" fontAlgn="auto">
              <a:spcAft>
                <a:spcPts val="0"/>
              </a:spcAft>
              <a:buNone/>
              <a:defRPr/>
            </a:pPr>
            <a:endParaRPr lang="en-US" sz="2400" b="1" dirty="0" smtClean="0">
              <a:solidFill>
                <a:srgbClr val="389CDA"/>
              </a:solidFill>
            </a:endParaRPr>
          </a:p>
          <a:p>
            <a:pPr marL="914400" indent="-677863" algn="ctr" fontAlgn="auto">
              <a:spcAft>
                <a:spcPts val="0"/>
              </a:spcAft>
              <a:buNone/>
              <a:defRPr/>
            </a:pPr>
            <a:r>
              <a:rPr lang="en-US" sz="2600" b="1" dirty="0" smtClean="0">
                <a:solidFill>
                  <a:srgbClr val="389CDA"/>
                </a:solidFill>
              </a:rPr>
              <a:t>RAD Training Needs</a:t>
            </a:r>
          </a:p>
          <a:p>
            <a:pPr marL="914400" indent="-677863" eaLnBrk="1" fontAlgn="auto" hangingPunct="1">
              <a:spcAft>
                <a:spcPts val="0"/>
              </a:spcAft>
              <a:buNone/>
              <a:defRPr/>
            </a:pPr>
            <a:endParaRPr lang="en-US" dirty="0" smtClean="0"/>
          </a:p>
        </p:txBody>
      </p:sp>
      <p:pic>
        <p:nvPicPr>
          <p:cNvPr id="6" name="Picture 3" descr="C:\Users\SAS\AppData\Local\Microsoft\Windows\Temporary Internet Files\Content.IE5\9H22TA4H\MC900434711[1].wmf"/>
          <p:cNvPicPr>
            <a:picLocks noChangeAspect="1" noChangeArrowheads="1"/>
          </p:cNvPicPr>
          <p:nvPr/>
        </p:nvPicPr>
        <p:blipFill>
          <a:blip r:embed="rId2" cstate="print"/>
          <a:srcRect/>
          <a:stretch>
            <a:fillRect/>
          </a:stretch>
        </p:blipFill>
        <p:spPr bwMode="auto">
          <a:xfrm>
            <a:off x="3489436" y="1857704"/>
            <a:ext cx="1920875" cy="121602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a:bodyPr>
          <a:lstStyle/>
          <a:p>
            <a:pPr eaLnBrk="1" fontAlgn="auto" hangingPunct="1">
              <a:spcAft>
                <a:spcPts val="0"/>
              </a:spcAft>
              <a:defRPr/>
            </a:pPr>
            <a:r>
              <a:rPr lang="en-US" b="1" dirty="0" smtClean="0"/>
              <a:t>Attachment Behavior Q-SET</a:t>
            </a:r>
            <a:endParaRPr lang="en-US" dirty="0" smtClean="0"/>
          </a:p>
        </p:txBody>
      </p:sp>
      <p:sp>
        <p:nvSpPr>
          <p:cNvPr id="3" name="Content Placeholder 2"/>
          <p:cNvSpPr>
            <a:spLocks noGrp="1"/>
          </p:cNvSpPr>
          <p:nvPr>
            <p:ph idx="1"/>
          </p:nvPr>
        </p:nvSpPr>
        <p:spPr>
          <a:solidFill>
            <a:schemeClr val="bg2">
              <a:lumMod val="20000"/>
              <a:lumOff val="80000"/>
            </a:schemeClr>
          </a:solidFill>
        </p:spPr>
        <p:txBody>
          <a:bodyPr rtlCol="0">
            <a:normAutofit fontScale="47500" lnSpcReduction="20000"/>
          </a:bodyPr>
          <a:lstStyle/>
          <a:p>
            <a:pPr eaLnBrk="1" fontAlgn="auto" hangingPunct="1">
              <a:spcAft>
                <a:spcPts val="0"/>
              </a:spcAft>
              <a:defRPr/>
            </a:pPr>
            <a:endParaRPr lang="en-US" dirty="0" smtClean="0"/>
          </a:p>
          <a:p>
            <a:pPr marL="514350" indent="-514350" eaLnBrk="1" fontAlgn="auto" hangingPunct="1">
              <a:spcAft>
                <a:spcPts val="0"/>
              </a:spcAft>
              <a:buFont typeface="Arial" pitchFamily="34" charset="0"/>
              <a:buBlip>
                <a:blip r:embed="rId2"/>
              </a:buBlip>
              <a:defRPr/>
            </a:pPr>
            <a:r>
              <a:rPr lang="en-US" sz="4200" dirty="0" smtClean="0"/>
              <a:t>Child readily shares with mother or lets her hold things if she asks </a:t>
            </a:r>
          </a:p>
          <a:p>
            <a:pPr marL="514350" indent="-514350" eaLnBrk="1" fontAlgn="auto" hangingPunct="1">
              <a:spcAft>
                <a:spcPts val="0"/>
              </a:spcAft>
              <a:buFont typeface="Arial" pitchFamily="34" charset="0"/>
              <a:buNone/>
              <a:defRPr/>
            </a:pPr>
            <a:endParaRPr lang="en-US" sz="4200" dirty="0" smtClean="0"/>
          </a:p>
          <a:p>
            <a:pPr marL="514350" indent="-514350" eaLnBrk="1" fontAlgn="auto" hangingPunct="1">
              <a:spcAft>
                <a:spcPts val="0"/>
              </a:spcAft>
              <a:buFont typeface="Arial" pitchFamily="34" charset="0"/>
              <a:buBlip>
                <a:blip r:embed="rId2"/>
              </a:buBlip>
              <a:defRPr/>
            </a:pPr>
            <a:r>
              <a:rPr lang="en-US" sz="4200" dirty="0" smtClean="0"/>
              <a:t>When child returns to mother after playing, he is sometimes fussy for no clear reason</a:t>
            </a:r>
          </a:p>
          <a:p>
            <a:pPr marL="514350" indent="-514350" eaLnBrk="1" fontAlgn="auto" hangingPunct="1">
              <a:spcAft>
                <a:spcPts val="0"/>
              </a:spcAft>
              <a:buFont typeface="Arial" pitchFamily="34" charset="0"/>
              <a:buNone/>
              <a:defRPr/>
            </a:pPr>
            <a:endParaRPr lang="en-US" sz="4200" dirty="0" smtClean="0"/>
          </a:p>
          <a:p>
            <a:pPr marL="514350" indent="-514350" eaLnBrk="1" fontAlgn="auto" hangingPunct="1">
              <a:spcAft>
                <a:spcPts val="0"/>
              </a:spcAft>
              <a:buFont typeface="Arial" pitchFamily="34" charset="0"/>
              <a:buBlip>
                <a:blip r:embed="rId2"/>
              </a:buBlip>
              <a:defRPr/>
            </a:pPr>
            <a:r>
              <a:rPr lang="en-US" sz="4200" dirty="0" smtClean="0"/>
              <a:t>When he is upset or injured, child will accept comforting from adults other than mother</a:t>
            </a:r>
          </a:p>
          <a:p>
            <a:pPr marL="514350" indent="-514350" eaLnBrk="1" fontAlgn="auto" hangingPunct="1">
              <a:spcAft>
                <a:spcPts val="0"/>
              </a:spcAft>
              <a:buFont typeface="Arial" pitchFamily="34" charset="0"/>
              <a:buNone/>
              <a:defRPr/>
            </a:pPr>
            <a:endParaRPr lang="en-US" sz="4200" dirty="0" smtClean="0"/>
          </a:p>
          <a:p>
            <a:pPr marL="514350" indent="-514350" eaLnBrk="1" fontAlgn="auto" hangingPunct="1">
              <a:spcAft>
                <a:spcPts val="0"/>
              </a:spcAft>
              <a:buFont typeface="Arial" pitchFamily="34" charset="0"/>
              <a:buBlip>
                <a:blip r:embed="rId2"/>
              </a:buBlip>
              <a:defRPr/>
            </a:pPr>
            <a:r>
              <a:rPr lang="en-US" sz="4200" dirty="0" smtClean="0"/>
              <a:t>Child is careful and gentle with toys and pets</a:t>
            </a:r>
          </a:p>
          <a:p>
            <a:pPr marL="514350" indent="-514350" eaLnBrk="1" fontAlgn="auto" hangingPunct="1">
              <a:spcAft>
                <a:spcPts val="0"/>
              </a:spcAft>
              <a:buFont typeface="Arial" pitchFamily="34" charset="0"/>
              <a:buNone/>
              <a:defRPr/>
            </a:pPr>
            <a:endParaRPr lang="en-US" sz="4200" dirty="0" smtClean="0"/>
          </a:p>
          <a:p>
            <a:pPr marL="514350" indent="-514350" eaLnBrk="1" fontAlgn="auto" hangingPunct="1">
              <a:spcAft>
                <a:spcPts val="0"/>
              </a:spcAft>
              <a:buFont typeface="Arial" pitchFamily="34" charset="0"/>
              <a:buBlip>
                <a:blip r:embed="rId2"/>
              </a:buBlip>
              <a:defRPr/>
            </a:pPr>
            <a:r>
              <a:rPr lang="en-US" sz="4200" dirty="0" smtClean="0"/>
              <a:t>Child is more interested in people than things</a:t>
            </a:r>
          </a:p>
          <a:p>
            <a:pPr marL="514350" indent="-514350" eaLnBrk="1" fontAlgn="auto" hangingPunct="1">
              <a:spcAft>
                <a:spcPts val="0"/>
              </a:spcAft>
              <a:buFont typeface="Arial" pitchFamily="34" charset="0"/>
              <a:buNone/>
              <a:defRPr/>
            </a:pPr>
            <a:endParaRPr lang="en-US" sz="4200" dirty="0" smtClean="0"/>
          </a:p>
          <a:p>
            <a:pPr marL="514350" indent="-514350" eaLnBrk="1" fontAlgn="auto" hangingPunct="1">
              <a:spcAft>
                <a:spcPts val="0"/>
              </a:spcAft>
              <a:buFont typeface="Arial" pitchFamily="34" charset="0"/>
              <a:buBlip>
                <a:blip r:embed="rId2"/>
              </a:buBlip>
              <a:defRPr/>
            </a:pPr>
            <a:r>
              <a:rPr lang="en-US" sz="4200" dirty="0" smtClean="0"/>
              <a:t>When child is near mother and sees something he wants to play with, he fusses or tries to drag mother over to it</a:t>
            </a:r>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rtlCol="0">
            <a:normAutofit/>
          </a:bodyPr>
          <a:lstStyle/>
          <a:p>
            <a:pPr eaLnBrk="1" fontAlgn="auto" hangingPunct="1">
              <a:spcAft>
                <a:spcPts val="0"/>
              </a:spcAft>
              <a:defRPr/>
            </a:pPr>
            <a:r>
              <a:rPr lang="en-US" dirty="0" smtClean="0"/>
              <a:t>RAD-Q  SAMPLE</a:t>
            </a:r>
          </a:p>
        </p:txBody>
      </p:sp>
      <p:sp>
        <p:nvSpPr>
          <p:cNvPr id="3" name="Content Placeholder 2"/>
          <p:cNvSpPr>
            <a:spLocks noGrp="1"/>
          </p:cNvSpPr>
          <p:nvPr>
            <p:ph idx="1"/>
          </p:nvPr>
        </p:nvSpPr>
        <p:spPr>
          <a:solidFill>
            <a:schemeClr val="bg2">
              <a:lumMod val="20000"/>
              <a:lumOff val="80000"/>
            </a:schemeClr>
          </a:solidFill>
        </p:spPr>
        <p:txBody>
          <a:bodyPr rtlCol="0">
            <a:normAutofit fontScale="92500" lnSpcReduction="10000"/>
          </a:bodyPr>
          <a:lstStyle/>
          <a:p>
            <a:pPr eaLnBrk="1" fontAlgn="auto" hangingPunct="1">
              <a:spcAft>
                <a:spcPts val="0"/>
              </a:spcAft>
              <a:buFont typeface="Arial" pitchFamily="34" charset="0"/>
              <a:buBlip>
                <a:blip r:embed="rId2"/>
              </a:buBlip>
              <a:defRPr/>
            </a:pPr>
            <a:r>
              <a:rPr lang="en-US" b="1" dirty="0" smtClean="0"/>
              <a:t>My child acts cute or charms others to get them to do what s/he wants</a:t>
            </a:r>
            <a:endParaRPr lang="en-US" dirty="0" smtClean="0"/>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Blip>
                <a:blip r:embed="rId2"/>
              </a:buBlip>
              <a:defRPr/>
            </a:pPr>
            <a:r>
              <a:rPr lang="en-US" b="1" dirty="0" smtClean="0"/>
              <a:t>My child has trouble making eye contact when adults talks to him/her </a:t>
            </a:r>
            <a:endParaRPr lang="en-US" dirty="0" smtClean="0"/>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Blip>
                <a:blip r:embed="rId2"/>
              </a:buBlip>
              <a:defRPr/>
            </a:pPr>
            <a:r>
              <a:rPr lang="en-US" b="1" dirty="0" smtClean="0"/>
              <a:t>My child pushes me away or becomes stiff when I try to hug him/her, unless s/he wants something from me</a:t>
            </a:r>
            <a:endParaRPr lang="en-US" dirty="0" smtClean="0"/>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Blip>
                <a:blip r:embed="rId2"/>
              </a:buBlip>
              <a:defRPr/>
            </a:pPr>
            <a:r>
              <a:rPr lang="en-US" b="1" dirty="0" smtClean="0"/>
              <a:t>My child has a tremendous need to have control over everything, becoming upset if things don’t go his/her way</a:t>
            </a:r>
            <a:endParaRPr lang="en-US" dirty="0" smtClean="0"/>
          </a:p>
          <a:p>
            <a:pPr eaLnBrk="1" fontAlgn="auto" hangingPunct="1">
              <a:spcAft>
                <a:spcPts val="0"/>
              </a:spcAft>
              <a:buFont typeface="Arial" pitchFamily="34" charset="0"/>
              <a:buNone/>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73" y="2220310"/>
            <a:ext cx="7772400" cy="1216573"/>
          </a:xfrm>
        </p:spPr>
        <p:txBody>
          <a:bodyPr>
            <a:normAutofit fontScale="90000"/>
          </a:bodyPr>
          <a:lstStyle/>
          <a:p>
            <a:pPr eaLnBrk="1" hangingPunct="1">
              <a:defRPr/>
            </a:pPr>
            <a:r>
              <a:rPr lang="en-US" dirty="0" smtClean="0"/>
              <a:t>Section IV:</a:t>
            </a:r>
            <a:br>
              <a:rPr lang="en-US" dirty="0" smtClean="0"/>
            </a:br>
            <a:r>
              <a:rPr lang="en-US" sz="3000" b="1" dirty="0" smtClean="0"/>
              <a:t>Case Management</a:t>
            </a:r>
            <a:r>
              <a:rPr lang="en-US" dirty="0" smtClean="0"/>
              <a:t/>
            </a:r>
            <a:br>
              <a:rPr lang="en-US" dirty="0" smtClean="0"/>
            </a:br>
            <a:r>
              <a:rPr lang="en-US" dirty="0" smtClean="0"/>
              <a:t> </a:t>
            </a:r>
            <a:endParaRPr lang="en-US" dirty="0"/>
          </a:p>
        </p:txBody>
      </p:sp>
      <p:sp>
        <p:nvSpPr>
          <p:cNvPr id="12291" name="Subtitle 2"/>
          <p:cNvSpPr>
            <a:spLocks noGrp="1"/>
          </p:cNvSpPr>
          <p:nvPr>
            <p:ph type="subTitle" idx="1"/>
          </p:nvPr>
        </p:nvSpPr>
        <p:spPr>
          <a:xfrm>
            <a:off x="599090" y="3302876"/>
            <a:ext cx="7504386" cy="2640724"/>
          </a:xfrm>
        </p:spPr>
        <p:txBody>
          <a:bodyPr/>
          <a:lstStyle/>
          <a:p>
            <a:pPr algn="l" eaLnBrk="1" hangingPunct="1"/>
            <a:endParaRPr lang="en-US" sz="1400" b="1" dirty="0" smtClean="0">
              <a:solidFill>
                <a:schemeClr val="tx1"/>
              </a:solidFill>
            </a:endParaRPr>
          </a:p>
          <a:p>
            <a:pPr marL="520700" indent="-63500" algn="l" eaLnBrk="1" hangingPunct="1">
              <a:buFont typeface="Wingdings" pitchFamily="2" charset="2"/>
              <a:buChar char="Ø"/>
            </a:pPr>
            <a:r>
              <a:rPr lang="en-US" dirty="0" smtClean="0">
                <a:solidFill>
                  <a:schemeClr val="tx1"/>
                </a:solidFill>
              </a:rPr>
              <a:t> Principles of Case Management</a:t>
            </a:r>
          </a:p>
          <a:p>
            <a:pPr marL="803275" indent="-346075" algn="l" eaLnBrk="1" hangingPunct="1">
              <a:buFont typeface="Wingdings" pitchFamily="2" charset="2"/>
              <a:buChar char="Ø"/>
            </a:pPr>
            <a:r>
              <a:rPr lang="en-US" dirty="0" smtClean="0">
                <a:solidFill>
                  <a:schemeClr val="tx1"/>
                </a:solidFill>
              </a:rPr>
              <a:t>Case Studies</a:t>
            </a:r>
          </a:p>
          <a:p>
            <a:pPr marL="803275" indent="-346075" algn="l" eaLnBrk="1" hangingPunct="1">
              <a:buFont typeface="Wingdings" pitchFamily="2" charset="2"/>
              <a:buChar char="Ø"/>
            </a:pPr>
            <a:r>
              <a:rPr lang="en-US" dirty="0" smtClean="0">
                <a:solidFill>
                  <a:schemeClr val="tx1"/>
                </a:solidFill>
              </a:rPr>
              <a:t>Daily Review</a:t>
            </a:r>
          </a:p>
          <a:p>
            <a:pPr marL="850900" indent="-393700" algn="l" eaLnBrk="1" hangingPunct="1">
              <a:buFont typeface="Wingdings" pitchFamily="2" charset="2"/>
              <a:buChar char="Ø"/>
            </a:pPr>
            <a:endParaRPr lang="en-US" dirty="0" smtClean="0">
              <a:solidFill>
                <a:schemeClr val="tx1"/>
              </a:solidFill>
            </a:endParaRPr>
          </a:p>
        </p:txBody>
      </p:sp>
      <p:pic>
        <p:nvPicPr>
          <p:cNvPr id="6" name="Picture 2" descr="C:\Documents and Settings\Owner\Local Settings\Temporary Internet Files\Content.IE5\23VUI550\MPj04464550000[1].jpg"/>
          <p:cNvPicPr>
            <a:picLocks noChangeAspect="1" noChangeArrowheads="1"/>
          </p:cNvPicPr>
          <p:nvPr/>
        </p:nvPicPr>
        <p:blipFill>
          <a:blip r:embed="rId2" cstate="print"/>
          <a:srcRect/>
          <a:stretch>
            <a:fillRect/>
          </a:stretch>
        </p:blipFill>
        <p:spPr bwMode="auto">
          <a:xfrm>
            <a:off x="6180083" y="3006528"/>
            <a:ext cx="2617076" cy="3229993"/>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6" y="804041"/>
            <a:ext cx="8198070" cy="581006"/>
          </a:xfrm>
          <a:solidFill>
            <a:schemeClr val="accent2">
              <a:lumMod val="20000"/>
              <a:lumOff val="80000"/>
            </a:schemeClr>
          </a:solidFill>
        </p:spPr>
        <p:txBody>
          <a:bodyPr rtlCol="0">
            <a:noAutofit/>
          </a:bodyPr>
          <a:lstStyle/>
          <a:p>
            <a:pPr eaLnBrk="1" fontAlgn="auto" hangingPunct="1">
              <a:spcAft>
                <a:spcPts val="0"/>
              </a:spcAft>
              <a:defRPr/>
            </a:pPr>
            <a:r>
              <a:rPr lang="en-US" dirty="0" smtClean="0"/>
              <a:t>Case Management Activity</a:t>
            </a:r>
          </a:p>
        </p:txBody>
      </p:sp>
      <p:sp>
        <p:nvSpPr>
          <p:cNvPr id="3" name="Content Placeholder 2"/>
          <p:cNvSpPr>
            <a:spLocks noGrp="1"/>
          </p:cNvSpPr>
          <p:nvPr>
            <p:ph idx="1"/>
          </p:nvPr>
        </p:nvSpPr>
        <p:spPr>
          <a:solidFill>
            <a:schemeClr val="accent2">
              <a:lumMod val="20000"/>
              <a:lumOff val="80000"/>
            </a:schemeClr>
          </a:solidFill>
        </p:spPr>
        <p:txBody>
          <a:bodyPr rtlCol="0">
            <a:normAutofit fontScale="32500" lnSpcReduction="20000"/>
          </a:bodyPr>
          <a:lstStyle/>
          <a:p>
            <a:pPr marL="0" indent="0" fontAlgn="auto">
              <a:spcAft>
                <a:spcPts val="0"/>
              </a:spcAft>
              <a:defRPr/>
            </a:pPr>
            <a:r>
              <a:rPr lang="en-US" sz="7700" dirty="0" smtClean="0"/>
              <a:t>   In small groups, discuss your assigned topic area:</a:t>
            </a:r>
          </a:p>
          <a:p>
            <a:pPr marL="0" indent="0" eaLnBrk="1" fontAlgn="auto" hangingPunct="1">
              <a:spcAft>
                <a:spcPts val="0"/>
              </a:spcAft>
              <a:buFont typeface="Arial" pitchFamily="34" charset="0"/>
              <a:buNone/>
              <a:defRPr/>
            </a:pPr>
            <a:endParaRPr lang="en-US" sz="3700" dirty="0" smtClean="0"/>
          </a:p>
          <a:p>
            <a:pPr marL="741363" indent="-347663">
              <a:buFont typeface="Arial" charset="0"/>
              <a:buNone/>
              <a:defRPr/>
            </a:pPr>
            <a:r>
              <a:rPr lang="en-US" sz="7700" dirty="0" smtClean="0"/>
              <a:t>1. Purpose and value of pre-placement visits (child with foster family and worker with family of origin);</a:t>
            </a:r>
          </a:p>
          <a:p>
            <a:pPr marL="741363" indent="-347663">
              <a:buFont typeface="Arial" charset="0"/>
              <a:buNone/>
              <a:defRPr/>
            </a:pPr>
            <a:r>
              <a:rPr lang="en-US" sz="7700" dirty="0" smtClean="0"/>
              <a:t>2. Purpose and value of post-placement visits (worker with child, family of origin and foster family);</a:t>
            </a:r>
          </a:p>
          <a:p>
            <a:pPr marL="741363" indent="-347663">
              <a:buFont typeface="Arial" charset="0"/>
              <a:buNone/>
              <a:defRPr/>
            </a:pPr>
            <a:r>
              <a:rPr lang="en-US" sz="7700" dirty="0" smtClean="0"/>
              <a:t>3. Purpose and value of contacts with family of origin during placement (both child and worker); or</a:t>
            </a:r>
          </a:p>
          <a:p>
            <a:pPr marL="741363" indent="-347663">
              <a:buFont typeface="Arial" charset="0"/>
              <a:buNone/>
              <a:defRPr/>
            </a:pPr>
            <a:r>
              <a:rPr lang="en-US" sz="7700" dirty="0" smtClean="0"/>
              <a:t>4. Role of the foster family when child leaves their home.</a:t>
            </a:r>
          </a:p>
          <a:p>
            <a:pPr>
              <a:buNone/>
              <a:defRPr/>
            </a:pPr>
            <a:endParaRPr lang="en-US" sz="3700" dirty="0" smtClean="0"/>
          </a:p>
          <a:p>
            <a:pPr>
              <a:defRPr/>
            </a:pPr>
            <a:r>
              <a:rPr lang="en-US" sz="7700" dirty="0" smtClean="0"/>
              <a:t>Write/discuss your assigned concept and how it might apply to a child with RAD </a:t>
            </a:r>
          </a:p>
          <a:p>
            <a:pPr>
              <a:defRPr/>
            </a:pPr>
            <a:r>
              <a:rPr lang="en-US" sz="7700" dirty="0" smtClean="0"/>
              <a:t>Prepare to share</a:t>
            </a:r>
          </a:p>
          <a:p>
            <a:pPr fontAlgn="auto">
              <a:spcAft>
                <a:spcPts val="0"/>
              </a:spcAft>
              <a:defRPr/>
            </a:pPr>
            <a:endParaRPr lang="en-US" dirty="0" smtClean="0"/>
          </a:p>
          <a:p>
            <a:pPr eaLnBrk="1" fontAlgn="auto" hangingPunct="1">
              <a:spcAft>
                <a:spcPts val="0"/>
              </a:spcAft>
              <a:buFont typeface="Arial" pitchFamily="34" charset="0"/>
              <a:buNone/>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6" y="804041"/>
            <a:ext cx="8198070" cy="581006"/>
          </a:xfrm>
          <a:solidFill>
            <a:schemeClr val="accent2">
              <a:lumMod val="20000"/>
              <a:lumOff val="80000"/>
            </a:schemeClr>
          </a:solidFill>
        </p:spPr>
        <p:txBody>
          <a:bodyPr rtlCol="0">
            <a:noAutofit/>
          </a:bodyPr>
          <a:lstStyle/>
          <a:p>
            <a:pPr fontAlgn="auto">
              <a:spcAft>
                <a:spcPts val="0"/>
              </a:spcAft>
              <a:defRPr/>
            </a:pPr>
            <a:r>
              <a:rPr lang="en-US" dirty="0" smtClean="0"/>
              <a:t>Pre-Placement Visits</a:t>
            </a:r>
          </a:p>
        </p:txBody>
      </p:sp>
      <p:sp>
        <p:nvSpPr>
          <p:cNvPr id="3" name="Content Placeholder 2"/>
          <p:cNvSpPr>
            <a:spLocks noGrp="1"/>
          </p:cNvSpPr>
          <p:nvPr>
            <p:ph idx="1"/>
          </p:nvPr>
        </p:nvSpPr>
        <p:spPr>
          <a:solidFill>
            <a:schemeClr val="accent2">
              <a:lumMod val="20000"/>
              <a:lumOff val="80000"/>
            </a:schemeClr>
          </a:solidFill>
        </p:spPr>
        <p:txBody>
          <a:bodyPr rtlCol="0">
            <a:normAutofit/>
          </a:bodyPr>
          <a:lstStyle/>
          <a:p>
            <a:pPr algn="ctr" eaLnBrk="1" fontAlgn="auto" hangingPunct="1">
              <a:spcAft>
                <a:spcPts val="0"/>
              </a:spcAft>
              <a:buFont typeface="Arial" pitchFamily="34" charset="0"/>
              <a:buNone/>
              <a:defRPr/>
            </a:pPr>
            <a:endParaRPr lang="en-US" b="1" dirty="0" smtClean="0"/>
          </a:p>
          <a:p>
            <a:pPr marL="565150" indent="-219075" eaLnBrk="1" fontAlgn="auto" hangingPunct="1">
              <a:spcAft>
                <a:spcPts val="0"/>
              </a:spcAft>
              <a:defRPr/>
            </a:pPr>
            <a:r>
              <a:rPr lang="en-US" dirty="0" smtClean="0"/>
              <a:t>Diminish fears and worries of the unknown.</a:t>
            </a:r>
          </a:p>
          <a:p>
            <a:pPr marL="565150" indent="-219075" eaLnBrk="1" fontAlgn="auto" hangingPunct="1">
              <a:spcAft>
                <a:spcPts val="0"/>
              </a:spcAft>
              <a:defRPr/>
            </a:pPr>
            <a:r>
              <a:rPr lang="en-US" dirty="0" smtClean="0"/>
              <a:t>Can be used to transfer attachments.</a:t>
            </a:r>
          </a:p>
          <a:p>
            <a:pPr marL="565150" indent="-219075" eaLnBrk="1" fontAlgn="auto" hangingPunct="1">
              <a:spcAft>
                <a:spcPts val="0"/>
              </a:spcAft>
              <a:defRPr/>
            </a:pPr>
            <a:r>
              <a:rPr lang="en-US" dirty="0" smtClean="0"/>
              <a:t>Initiate grieving process.</a:t>
            </a:r>
          </a:p>
          <a:p>
            <a:pPr marL="565150" indent="-219075" eaLnBrk="1" fontAlgn="auto" hangingPunct="1">
              <a:spcAft>
                <a:spcPts val="0"/>
              </a:spcAft>
              <a:defRPr/>
            </a:pPr>
            <a:r>
              <a:rPr lang="en-US" dirty="0" smtClean="0"/>
              <a:t>Empower new caregivers.</a:t>
            </a:r>
          </a:p>
          <a:p>
            <a:pPr marL="565150" indent="-219075" eaLnBrk="1" fontAlgn="auto" hangingPunct="1">
              <a:spcAft>
                <a:spcPts val="0"/>
              </a:spcAft>
              <a:defRPr/>
            </a:pPr>
            <a:r>
              <a:rPr lang="en-US" dirty="0" smtClean="0"/>
              <a:t>Encourage making commitments for future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761845"/>
            <a:ext cx="8229600" cy="591671"/>
          </a:xfrm>
          <a:solidFill>
            <a:schemeClr val="accent2">
              <a:lumMod val="20000"/>
              <a:lumOff val="80000"/>
            </a:schemeClr>
          </a:solidFill>
        </p:spPr>
        <p:txBody>
          <a:bodyPr rtlCol="0">
            <a:normAutofit/>
          </a:bodyPr>
          <a:lstStyle/>
          <a:p>
            <a:pPr eaLnBrk="1" fontAlgn="auto" hangingPunct="1">
              <a:spcAft>
                <a:spcPts val="0"/>
              </a:spcAft>
              <a:defRPr/>
            </a:pPr>
            <a:r>
              <a:rPr lang="en-US" dirty="0" smtClean="0"/>
              <a:t>Post-Placement Contact</a:t>
            </a:r>
            <a:r>
              <a:rPr lang="en-US" b="1" dirty="0" smtClean="0"/>
              <a:t>s</a:t>
            </a:r>
            <a:endParaRPr lang="en-US" dirty="0" smtClean="0"/>
          </a:p>
        </p:txBody>
      </p:sp>
      <p:sp>
        <p:nvSpPr>
          <p:cNvPr id="3" name="Content Placeholder 2"/>
          <p:cNvSpPr>
            <a:spLocks noGrp="1"/>
          </p:cNvSpPr>
          <p:nvPr>
            <p:ph idx="1"/>
          </p:nvPr>
        </p:nvSpPr>
        <p:spPr>
          <a:solidFill>
            <a:schemeClr val="accent2">
              <a:lumMod val="20000"/>
              <a:lumOff val="80000"/>
            </a:schemeClr>
          </a:solidFill>
        </p:spPr>
        <p:txBody>
          <a:bodyPr rtlCol="0">
            <a:normAutofit fontScale="25000" lnSpcReduction="20000"/>
          </a:bodyPr>
          <a:lstStyle/>
          <a:p>
            <a:pPr algn="ctr" eaLnBrk="1" fontAlgn="auto" hangingPunct="1">
              <a:spcAft>
                <a:spcPts val="0"/>
              </a:spcAft>
              <a:buFont typeface="Arial" pitchFamily="34" charset="0"/>
              <a:buNone/>
              <a:defRPr/>
            </a:pPr>
            <a:endParaRPr lang="en-US" sz="4000" b="1" dirty="0" smtClean="0"/>
          </a:p>
          <a:p>
            <a:pPr marL="568325" indent="-222250" eaLnBrk="1" fontAlgn="auto" hangingPunct="1">
              <a:lnSpc>
                <a:spcPct val="170000"/>
              </a:lnSpc>
              <a:spcBef>
                <a:spcPts val="0"/>
              </a:spcBef>
              <a:spcAft>
                <a:spcPts val="0"/>
              </a:spcAft>
              <a:defRPr/>
            </a:pPr>
            <a:r>
              <a:rPr lang="en-US" sz="10000" dirty="0" smtClean="0"/>
              <a:t>Prevent denial/avoidance.</a:t>
            </a:r>
          </a:p>
          <a:p>
            <a:pPr marL="568325" indent="-222250" eaLnBrk="1" fontAlgn="auto" hangingPunct="1">
              <a:lnSpc>
                <a:spcPct val="120000"/>
              </a:lnSpc>
              <a:spcBef>
                <a:spcPts val="0"/>
              </a:spcBef>
              <a:spcAft>
                <a:spcPts val="0"/>
              </a:spcAft>
              <a:defRPr/>
            </a:pPr>
            <a:r>
              <a:rPr lang="en-US" sz="10000" dirty="0" smtClean="0"/>
              <a:t>Resurface emotions about separation at manageable levels.</a:t>
            </a:r>
          </a:p>
          <a:p>
            <a:pPr marL="568325" indent="-222250" eaLnBrk="1" fontAlgn="auto" hangingPunct="1">
              <a:lnSpc>
                <a:spcPct val="170000"/>
              </a:lnSpc>
              <a:spcBef>
                <a:spcPts val="0"/>
              </a:spcBef>
              <a:spcAft>
                <a:spcPts val="0"/>
              </a:spcAft>
              <a:defRPr/>
            </a:pPr>
            <a:r>
              <a:rPr lang="en-US" sz="10000" dirty="0" smtClean="0"/>
              <a:t>Provide opportunities for support of feelings.</a:t>
            </a:r>
          </a:p>
          <a:p>
            <a:pPr marL="568325" indent="-222250" eaLnBrk="1" fontAlgn="auto" hangingPunct="1">
              <a:lnSpc>
                <a:spcPct val="170000"/>
              </a:lnSpc>
              <a:spcBef>
                <a:spcPts val="0"/>
              </a:spcBef>
              <a:spcAft>
                <a:spcPts val="0"/>
              </a:spcAft>
              <a:defRPr/>
            </a:pPr>
            <a:r>
              <a:rPr lang="en-US" sz="10000" dirty="0" smtClean="0"/>
              <a:t>Decrease magical thinking.</a:t>
            </a:r>
          </a:p>
          <a:p>
            <a:pPr marL="568325" indent="-222250" eaLnBrk="1" fontAlgn="auto" hangingPunct="1">
              <a:lnSpc>
                <a:spcPct val="170000"/>
              </a:lnSpc>
              <a:spcBef>
                <a:spcPts val="0"/>
              </a:spcBef>
              <a:spcAft>
                <a:spcPts val="0"/>
              </a:spcAft>
              <a:defRPr/>
            </a:pPr>
            <a:r>
              <a:rPr lang="en-US" sz="10000" dirty="0" smtClean="0"/>
              <a:t>Decrease loyalty issues.</a:t>
            </a:r>
          </a:p>
          <a:p>
            <a:pPr marL="568325" indent="-222250" eaLnBrk="1" fontAlgn="auto" hangingPunct="1">
              <a:lnSpc>
                <a:spcPct val="120000"/>
              </a:lnSpc>
              <a:spcBef>
                <a:spcPts val="0"/>
              </a:spcBef>
              <a:spcAft>
                <a:spcPts val="0"/>
              </a:spcAft>
              <a:defRPr/>
            </a:pPr>
            <a:r>
              <a:rPr lang="en-US" sz="10000" dirty="0" smtClean="0"/>
              <a:t>Continue transference of attachment/empowerment of new caretakers.</a:t>
            </a:r>
          </a:p>
          <a:p>
            <a:pPr eaLnBrk="1" fontAlgn="auto" hangingPunct="1">
              <a:spcAft>
                <a:spcPts val="0"/>
              </a:spcAft>
              <a:buFont typeface="Arial" pitchFamily="34" charset="0"/>
              <a:buNone/>
              <a:defRPr/>
            </a:pPr>
            <a:endParaRPr lang="en-US" sz="10000" dirty="0" smtClean="0"/>
          </a:p>
          <a:p>
            <a:pPr eaLnBrk="1" fontAlgn="auto" hangingPunct="1">
              <a:spcAft>
                <a:spcPts val="0"/>
              </a:spcAft>
              <a:buFont typeface="Arial" pitchFamily="34" charset="0"/>
              <a:buNone/>
              <a:defRPr/>
            </a:pPr>
            <a:r>
              <a:rPr lang="en-US" sz="10000" dirty="0" smtClean="0"/>
              <a:t> </a:t>
            </a:r>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3" y="793376"/>
            <a:ext cx="8418786" cy="591671"/>
          </a:xfrm>
          <a:solidFill>
            <a:schemeClr val="accent2">
              <a:lumMod val="20000"/>
              <a:lumOff val="80000"/>
            </a:schemeClr>
          </a:solidFill>
        </p:spPr>
        <p:txBody>
          <a:bodyPr rtlCol="0">
            <a:normAutofit/>
          </a:bodyPr>
          <a:lstStyle/>
          <a:p>
            <a:pPr eaLnBrk="1" fontAlgn="auto" hangingPunct="1">
              <a:spcAft>
                <a:spcPts val="0"/>
              </a:spcAft>
              <a:defRPr/>
            </a:pPr>
            <a:r>
              <a:rPr lang="en-US" b="1" dirty="0" smtClean="0"/>
              <a:t>Contact with Family of Origin</a:t>
            </a:r>
            <a:endParaRPr lang="en-US" dirty="0" smtClean="0"/>
          </a:p>
        </p:txBody>
      </p:sp>
      <p:sp>
        <p:nvSpPr>
          <p:cNvPr id="3" name="Content Placeholder 2"/>
          <p:cNvSpPr>
            <a:spLocks noGrp="1"/>
          </p:cNvSpPr>
          <p:nvPr>
            <p:ph idx="1"/>
          </p:nvPr>
        </p:nvSpPr>
        <p:spPr>
          <a:xfrm>
            <a:off x="360287" y="1438834"/>
            <a:ext cx="8436872" cy="4881284"/>
          </a:xfrm>
          <a:solidFill>
            <a:schemeClr val="accent2">
              <a:lumMod val="20000"/>
              <a:lumOff val="80000"/>
            </a:schemeClr>
          </a:solidFill>
        </p:spPr>
        <p:txBody>
          <a:bodyPr rtlCol="0">
            <a:normAutofit fontScale="55000" lnSpcReduction="20000"/>
          </a:bodyPr>
          <a:lstStyle/>
          <a:p>
            <a:pPr algn="ctr" eaLnBrk="1" fontAlgn="auto" hangingPunct="1">
              <a:spcAft>
                <a:spcPts val="0"/>
              </a:spcAft>
              <a:buFont typeface="Arial" pitchFamily="34" charset="0"/>
              <a:buNone/>
              <a:defRPr/>
            </a:pPr>
            <a:endParaRPr lang="en-US" b="1" dirty="0" smtClean="0"/>
          </a:p>
          <a:p>
            <a:pPr eaLnBrk="1" fontAlgn="auto" hangingPunct="1">
              <a:spcAft>
                <a:spcPts val="0"/>
              </a:spcAft>
              <a:defRPr/>
            </a:pPr>
            <a:r>
              <a:rPr lang="en-US" sz="4600" dirty="0" smtClean="0"/>
              <a:t>Assess:</a:t>
            </a:r>
          </a:p>
          <a:p>
            <a:pPr lvl="1" eaLnBrk="1" fontAlgn="auto" hangingPunct="1">
              <a:spcAft>
                <a:spcPts val="0"/>
              </a:spcAft>
              <a:defRPr/>
            </a:pPr>
            <a:r>
              <a:rPr lang="en-US" sz="4600" dirty="0" smtClean="0"/>
              <a:t>Parent-child attachment</a:t>
            </a:r>
          </a:p>
          <a:p>
            <a:pPr lvl="1" eaLnBrk="1" fontAlgn="auto" hangingPunct="1">
              <a:spcAft>
                <a:spcPts val="0"/>
              </a:spcAft>
              <a:defRPr/>
            </a:pPr>
            <a:r>
              <a:rPr lang="en-US" sz="4600" dirty="0" smtClean="0"/>
              <a:t>Parenting skills</a:t>
            </a:r>
          </a:p>
          <a:p>
            <a:pPr lvl="1" eaLnBrk="1" fontAlgn="auto" hangingPunct="1">
              <a:spcAft>
                <a:spcPts val="0"/>
              </a:spcAft>
              <a:defRPr/>
            </a:pPr>
            <a:r>
              <a:rPr lang="en-US" sz="4600" dirty="0" smtClean="0"/>
              <a:t>Nature of family interactions &amp;</a:t>
            </a:r>
          </a:p>
          <a:p>
            <a:pPr lvl="1" eaLnBrk="1" fontAlgn="auto" hangingPunct="1">
              <a:spcAft>
                <a:spcPts val="0"/>
              </a:spcAft>
              <a:defRPr/>
            </a:pPr>
            <a:r>
              <a:rPr lang="en-US" sz="4600" dirty="0" smtClean="0"/>
              <a:t>Tasks necessary for reunification;</a:t>
            </a:r>
          </a:p>
          <a:p>
            <a:pPr eaLnBrk="1" fontAlgn="auto" hangingPunct="1">
              <a:spcAft>
                <a:spcPts val="0"/>
              </a:spcAft>
              <a:defRPr/>
            </a:pPr>
            <a:r>
              <a:rPr lang="en-US" sz="4600" dirty="0" smtClean="0"/>
              <a:t>Facilitate grieving process;</a:t>
            </a:r>
          </a:p>
          <a:p>
            <a:pPr eaLnBrk="1" fontAlgn="auto" hangingPunct="1">
              <a:spcAft>
                <a:spcPts val="0"/>
              </a:spcAft>
              <a:defRPr/>
            </a:pPr>
            <a:r>
              <a:rPr lang="en-US" sz="4600" dirty="0" smtClean="0"/>
              <a:t>Decrease loyalty conflicts;</a:t>
            </a:r>
          </a:p>
          <a:p>
            <a:pPr eaLnBrk="1" fontAlgn="auto" hangingPunct="1">
              <a:spcAft>
                <a:spcPts val="0"/>
              </a:spcAft>
              <a:defRPr/>
            </a:pPr>
            <a:r>
              <a:rPr lang="en-US" sz="4600" dirty="0" smtClean="0"/>
              <a:t>Strengthen attachments and bonds;</a:t>
            </a:r>
          </a:p>
          <a:p>
            <a:pPr eaLnBrk="1" fontAlgn="auto" hangingPunct="1">
              <a:spcAft>
                <a:spcPts val="0"/>
              </a:spcAft>
              <a:defRPr/>
            </a:pPr>
            <a:r>
              <a:rPr lang="en-US" sz="4600" dirty="0" smtClean="0"/>
              <a:t>Facilitate changes in family </a:t>
            </a:r>
          </a:p>
          <a:p>
            <a:pPr marL="346075" indent="0" eaLnBrk="1" fontAlgn="auto" hangingPunct="1">
              <a:spcAft>
                <a:spcPts val="0"/>
              </a:spcAft>
              <a:buNone/>
              <a:defRPr/>
            </a:pPr>
            <a:r>
              <a:rPr lang="en-US" sz="4600" dirty="0"/>
              <a:t>r</a:t>
            </a:r>
            <a:r>
              <a:rPr lang="en-US" sz="4600" dirty="0" smtClean="0"/>
              <a:t>elationships; and</a:t>
            </a:r>
          </a:p>
          <a:p>
            <a:pPr eaLnBrk="1" fontAlgn="auto" hangingPunct="1">
              <a:spcAft>
                <a:spcPts val="0"/>
              </a:spcAft>
              <a:defRPr/>
            </a:pPr>
            <a:r>
              <a:rPr lang="en-US" sz="4600" dirty="0" smtClean="0"/>
              <a:t>Facilitate reunification.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p>
          <a:p>
            <a:pPr eaLnBrk="1" fontAlgn="auto" hangingPunct="1">
              <a:spcAft>
                <a:spcPts val="0"/>
              </a:spcAft>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36</a:t>
            </a:fld>
            <a:endParaRPr lang="en-US" dirty="0"/>
          </a:p>
        </p:txBody>
      </p:sp>
      <p:pic>
        <p:nvPicPr>
          <p:cNvPr id="8195" name="Picture 3" descr="C:\Users\eneail\AppData\Local\Microsoft\Windows\Temporary Internet Files\Content.IE5\DZ2K270Q\MP9004309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780" y="1842448"/>
            <a:ext cx="2669253" cy="4001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5" y="809141"/>
            <a:ext cx="8229600" cy="591671"/>
          </a:xfrm>
          <a:solidFill>
            <a:schemeClr val="accent2">
              <a:lumMod val="20000"/>
              <a:lumOff val="80000"/>
            </a:schemeClr>
          </a:solidFill>
        </p:spPr>
        <p:txBody>
          <a:bodyPr rtlCol="0">
            <a:normAutofit/>
          </a:bodyPr>
          <a:lstStyle/>
          <a:p>
            <a:pPr eaLnBrk="1" fontAlgn="auto" hangingPunct="1">
              <a:spcAft>
                <a:spcPts val="0"/>
              </a:spcAft>
              <a:defRPr/>
            </a:pPr>
            <a:r>
              <a:rPr lang="en-US" dirty="0" smtClean="0"/>
              <a:t>Resource Family Role</a:t>
            </a:r>
          </a:p>
        </p:txBody>
      </p:sp>
      <p:sp>
        <p:nvSpPr>
          <p:cNvPr id="3" name="Content Placeholder 2"/>
          <p:cNvSpPr>
            <a:spLocks noGrp="1"/>
          </p:cNvSpPr>
          <p:nvPr>
            <p:ph idx="1"/>
          </p:nvPr>
        </p:nvSpPr>
        <p:spPr>
          <a:solidFill>
            <a:schemeClr val="accent2">
              <a:lumMod val="20000"/>
              <a:lumOff val="80000"/>
            </a:schemeClr>
          </a:solidFill>
        </p:spPr>
        <p:txBody>
          <a:bodyPr rtlCol="0">
            <a:normAutofit/>
          </a:bodyPr>
          <a:lstStyle/>
          <a:p>
            <a:pPr algn="ctr" eaLnBrk="1" fontAlgn="auto" hangingPunct="1">
              <a:spcAft>
                <a:spcPts val="0"/>
              </a:spcAft>
              <a:buFont typeface="Arial" pitchFamily="34" charset="0"/>
              <a:buNone/>
              <a:defRPr/>
            </a:pPr>
            <a:endParaRPr lang="en-US" sz="1200" b="1" dirty="0" smtClean="0"/>
          </a:p>
          <a:p>
            <a:pPr eaLnBrk="1" fontAlgn="auto" hangingPunct="1">
              <a:spcAft>
                <a:spcPts val="0"/>
              </a:spcAft>
              <a:defRPr/>
            </a:pPr>
            <a:r>
              <a:rPr lang="en-US" dirty="0" smtClean="0"/>
              <a:t>Acknowledge mixed feelings of child;</a:t>
            </a:r>
          </a:p>
          <a:p>
            <a:pPr eaLnBrk="1" fontAlgn="auto" hangingPunct="1">
              <a:spcAft>
                <a:spcPts val="0"/>
              </a:spcAft>
              <a:defRPr/>
            </a:pPr>
            <a:r>
              <a:rPr lang="en-US" dirty="0" smtClean="0"/>
              <a:t>Allow expression of feelings;</a:t>
            </a:r>
          </a:p>
          <a:p>
            <a:pPr eaLnBrk="1" fontAlgn="auto" hangingPunct="1">
              <a:spcAft>
                <a:spcPts val="0"/>
              </a:spcAft>
              <a:defRPr/>
            </a:pPr>
            <a:r>
              <a:rPr lang="en-US" dirty="0" smtClean="0"/>
              <a:t>Let child know they care;</a:t>
            </a:r>
          </a:p>
          <a:p>
            <a:pPr eaLnBrk="1" fontAlgn="auto" hangingPunct="1">
              <a:spcAft>
                <a:spcPts val="0"/>
              </a:spcAft>
              <a:defRPr/>
            </a:pPr>
            <a:r>
              <a:rPr lang="en-US" dirty="0" smtClean="0"/>
              <a:t>Provide clear explanations for </a:t>
            </a:r>
          </a:p>
          <a:p>
            <a:pPr indent="50800" eaLnBrk="1" fontAlgn="auto" hangingPunct="1">
              <a:spcAft>
                <a:spcPts val="0"/>
              </a:spcAft>
              <a:buNone/>
              <a:defRPr/>
            </a:pPr>
            <a:r>
              <a:rPr lang="en-US" dirty="0" smtClean="0"/>
              <a:t>the move;</a:t>
            </a:r>
          </a:p>
          <a:p>
            <a:pPr eaLnBrk="1" fontAlgn="auto" hangingPunct="1">
              <a:spcAft>
                <a:spcPts val="0"/>
              </a:spcAft>
              <a:defRPr/>
            </a:pPr>
            <a:r>
              <a:rPr lang="en-US" dirty="0" smtClean="0"/>
              <a:t>Maintain contact; and</a:t>
            </a:r>
          </a:p>
          <a:p>
            <a:pPr eaLnBrk="1" fontAlgn="auto" hangingPunct="1">
              <a:spcAft>
                <a:spcPts val="0"/>
              </a:spcAft>
              <a:defRPr/>
            </a:pPr>
            <a:r>
              <a:rPr lang="en-US" dirty="0" smtClean="0"/>
              <a:t>Accept regression.</a:t>
            </a:r>
          </a:p>
          <a:p>
            <a:pPr eaLnBrk="1" fontAlgn="auto" hangingPunct="1">
              <a:spcAft>
                <a:spcPts val="0"/>
              </a:spcAft>
              <a:buFont typeface="Arial" pitchFamily="34" charset="0"/>
              <a:buNone/>
              <a:defRPr/>
            </a:pPr>
            <a:endParaRPr lang="en-US" dirty="0" smtClean="0"/>
          </a:p>
          <a:p>
            <a:pPr eaLnBrk="1" fontAlgn="auto" hangingPunct="1">
              <a:spcAft>
                <a:spcPts val="0"/>
              </a:spcAft>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37</a:t>
            </a:fld>
            <a:endParaRPr lang="en-US" dirty="0"/>
          </a:p>
        </p:txBody>
      </p:sp>
      <p:pic>
        <p:nvPicPr>
          <p:cNvPr id="9220" name="Picture 4" descr="C:\Users\eneail\AppData\Local\Microsoft\Windows\Temporary Internet Files\Content.IE5\Y37WU7EV\MP9004393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299" y="2279176"/>
            <a:ext cx="2531636" cy="3794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rtlCol="0">
            <a:normAutofit/>
          </a:bodyPr>
          <a:lstStyle/>
          <a:p>
            <a:pPr eaLnBrk="1" fontAlgn="auto" hangingPunct="1">
              <a:spcAft>
                <a:spcPts val="0"/>
              </a:spcAft>
              <a:defRPr/>
            </a:pPr>
            <a:r>
              <a:rPr lang="en-US" dirty="0" smtClean="0"/>
              <a:t>Case Studies Activity</a:t>
            </a:r>
          </a:p>
        </p:txBody>
      </p:sp>
      <p:sp>
        <p:nvSpPr>
          <p:cNvPr id="3" name="Content Placeholder 2"/>
          <p:cNvSpPr>
            <a:spLocks noGrp="1"/>
          </p:cNvSpPr>
          <p:nvPr>
            <p:ph sz="half" idx="1"/>
          </p:nvPr>
        </p:nvSpPr>
        <p:spPr>
          <a:solidFill>
            <a:schemeClr val="accent2">
              <a:lumMod val="20000"/>
              <a:lumOff val="80000"/>
            </a:schemeClr>
          </a:solidFill>
        </p:spPr>
        <p:txBody>
          <a:bodyPr rtlCol="0">
            <a:normAutofit/>
          </a:bodyPr>
          <a:lstStyle/>
          <a:p>
            <a:pPr eaLnBrk="1" fontAlgn="auto" hangingPunct="1">
              <a:spcAft>
                <a:spcPts val="0"/>
              </a:spcAft>
              <a:defRPr/>
            </a:pPr>
            <a:endParaRPr lang="en-US" dirty="0" smtClean="0">
              <a:solidFill>
                <a:schemeClr val="accent2">
                  <a:lumMod val="75000"/>
                </a:schemeClr>
              </a:solidFill>
            </a:endParaRPr>
          </a:p>
          <a:p>
            <a:pPr eaLnBrk="1" fontAlgn="auto" hangingPunct="1">
              <a:spcAft>
                <a:spcPts val="0"/>
              </a:spcAft>
              <a:defRPr/>
            </a:pPr>
            <a:r>
              <a:rPr lang="en-US" dirty="0" smtClean="0">
                <a:solidFill>
                  <a:schemeClr val="accent2">
                    <a:lumMod val="75000"/>
                  </a:schemeClr>
                </a:solidFill>
              </a:rPr>
              <a:t>Madison (age 16) and Meghan (newborn)</a:t>
            </a:r>
          </a:p>
          <a:p>
            <a:pPr eaLnBrk="1" fontAlgn="auto" hangingPunct="1">
              <a:spcAft>
                <a:spcPts val="0"/>
              </a:spcAft>
              <a:defRPr/>
            </a:pPr>
            <a:endParaRPr lang="en-US" dirty="0" smtClean="0">
              <a:solidFill>
                <a:schemeClr val="accent2">
                  <a:lumMod val="75000"/>
                </a:schemeClr>
              </a:solidFill>
            </a:endParaRPr>
          </a:p>
          <a:p>
            <a:pPr eaLnBrk="1" fontAlgn="auto" hangingPunct="1">
              <a:spcAft>
                <a:spcPts val="0"/>
              </a:spcAft>
              <a:buFont typeface="Arial" pitchFamily="34" charset="0"/>
              <a:buNone/>
              <a:defRPr/>
            </a:pPr>
            <a:endParaRPr lang="en-US" dirty="0" smtClean="0">
              <a:solidFill>
                <a:schemeClr val="accent2">
                  <a:lumMod val="75000"/>
                </a:schemeClr>
              </a:solidFill>
            </a:endParaRPr>
          </a:p>
          <a:p>
            <a:pPr eaLnBrk="1" fontAlgn="auto" hangingPunct="1">
              <a:spcAft>
                <a:spcPts val="0"/>
              </a:spcAft>
              <a:defRPr/>
            </a:pPr>
            <a:r>
              <a:rPr lang="en-US" dirty="0" smtClean="0">
                <a:solidFill>
                  <a:schemeClr val="accent2">
                    <a:lumMod val="75000"/>
                  </a:schemeClr>
                </a:solidFill>
              </a:rPr>
              <a:t>Tasha (age 4 ½)</a:t>
            </a:r>
          </a:p>
        </p:txBody>
      </p:sp>
      <p:sp>
        <p:nvSpPr>
          <p:cNvPr id="4" name="Content Placeholder 3"/>
          <p:cNvSpPr>
            <a:spLocks noGrp="1"/>
          </p:cNvSpPr>
          <p:nvPr>
            <p:ph sz="half" idx="2"/>
          </p:nvPr>
        </p:nvSpPr>
        <p:spPr>
          <a:solidFill>
            <a:schemeClr val="accent2">
              <a:lumMod val="20000"/>
              <a:lumOff val="80000"/>
            </a:schemeClr>
          </a:solidFill>
        </p:spPr>
        <p:txBody>
          <a:bodyPr rtlCol="0">
            <a:normAutofit/>
          </a:bodyPr>
          <a:lstStyle/>
          <a:p>
            <a:pPr eaLnBrk="1" fontAlgn="auto" hangingPunct="1">
              <a:spcAft>
                <a:spcPts val="0"/>
              </a:spcAft>
              <a:defRPr/>
            </a:pPr>
            <a:endParaRPr lang="en-US" dirty="0" smtClean="0">
              <a:solidFill>
                <a:srgbClr val="002B5E"/>
              </a:solidFill>
            </a:endParaRPr>
          </a:p>
          <a:p>
            <a:pPr eaLnBrk="1" fontAlgn="auto" hangingPunct="1">
              <a:spcAft>
                <a:spcPts val="0"/>
              </a:spcAft>
              <a:defRPr/>
            </a:pPr>
            <a:r>
              <a:rPr lang="en-US" dirty="0" smtClean="0">
                <a:solidFill>
                  <a:srgbClr val="002B5E"/>
                </a:solidFill>
              </a:rPr>
              <a:t>Tiana (age 8)</a:t>
            </a:r>
          </a:p>
          <a:p>
            <a:pPr eaLnBrk="1" fontAlgn="auto" hangingPunct="1">
              <a:spcAft>
                <a:spcPts val="0"/>
              </a:spcAft>
              <a:buFont typeface="Arial" pitchFamily="34" charset="0"/>
              <a:buNone/>
              <a:defRPr/>
            </a:pPr>
            <a:endParaRPr lang="en-US" dirty="0" smtClean="0">
              <a:solidFill>
                <a:srgbClr val="002B5E"/>
              </a:solidFill>
            </a:endParaRPr>
          </a:p>
          <a:p>
            <a:pPr eaLnBrk="1" fontAlgn="auto" hangingPunct="1">
              <a:spcAft>
                <a:spcPts val="0"/>
              </a:spcAft>
              <a:buFont typeface="Arial" pitchFamily="34" charset="0"/>
              <a:buNone/>
              <a:defRPr/>
            </a:pPr>
            <a:endParaRPr lang="en-US" dirty="0" smtClean="0">
              <a:solidFill>
                <a:srgbClr val="002B5E"/>
              </a:solidFill>
            </a:endParaRPr>
          </a:p>
          <a:p>
            <a:pPr eaLnBrk="1" fontAlgn="auto" hangingPunct="1">
              <a:spcAft>
                <a:spcPts val="0"/>
              </a:spcAft>
              <a:buFont typeface="Arial" pitchFamily="34" charset="0"/>
              <a:buNone/>
              <a:defRPr/>
            </a:pPr>
            <a:endParaRPr lang="en-US" dirty="0" smtClean="0">
              <a:solidFill>
                <a:srgbClr val="002B5E"/>
              </a:solidFill>
            </a:endParaRPr>
          </a:p>
          <a:p>
            <a:pPr eaLnBrk="1" fontAlgn="auto" hangingPunct="1">
              <a:spcAft>
                <a:spcPts val="0"/>
              </a:spcAft>
              <a:defRPr/>
            </a:pPr>
            <a:r>
              <a:rPr lang="en-US" dirty="0" smtClean="0">
                <a:solidFill>
                  <a:srgbClr val="002B5E"/>
                </a:solidFill>
              </a:rPr>
              <a:t>Carrie (age 3)</a:t>
            </a:r>
          </a:p>
        </p:txBody>
      </p:sp>
      <p:sp>
        <p:nvSpPr>
          <p:cNvPr id="6" name="Slide Number Placeholder 5"/>
          <p:cNvSpPr>
            <a:spLocks noGrp="1"/>
          </p:cNvSpPr>
          <p:nvPr>
            <p:ph type="sldNum" sz="quarter" idx="4"/>
          </p:nvPr>
        </p:nvSpPr>
        <p:spPr/>
        <p:txBody>
          <a:bodyPr/>
          <a:lstStyle/>
          <a:p>
            <a:pPr>
              <a:defRPr/>
            </a:pPr>
            <a:fld id="{A4624807-03D1-4D82-87D2-E5151F74A2DA}"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599507" y="1341120"/>
            <a:ext cx="4448156" cy="4874380"/>
          </a:xfrm>
          <a:solidFill>
            <a:srgbClr val="B2B2B2"/>
          </a:solidFill>
        </p:spPr>
        <p:txBody>
          <a:bodyPr/>
          <a:lstStyle/>
          <a:p>
            <a:pPr eaLnBrk="1" hangingPunct="1"/>
            <a:r>
              <a:rPr lang="en-US" dirty="0" smtClean="0"/>
              <a:t>Definition of RAD</a:t>
            </a:r>
          </a:p>
          <a:p>
            <a:pPr eaLnBrk="1" hangingPunct="1"/>
            <a:r>
              <a:rPr lang="en-US" dirty="0" smtClean="0"/>
              <a:t>Description of RAD</a:t>
            </a:r>
          </a:p>
          <a:p>
            <a:pPr eaLnBrk="1" hangingPunct="1"/>
            <a:r>
              <a:rPr lang="en-US" dirty="0" smtClean="0"/>
              <a:t>Attachment cycle</a:t>
            </a:r>
          </a:p>
          <a:p>
            <a:pPr eaLnBrk="1" hangingPunct="1"/>
            <a:r>
              <a:rPr lang="en-US" dirty="0" smtClean="0"/>
              <a:t>Differential diagnosis</a:t>
            </a:r>
          </a:p>
          <a:p>
            <a:pPr eaLnBrk="1" hangingPunct="1"/>
            <a:r>
              <a:rPr lang="en-US" dirty="0" smtClean="0"/>
              <a:t>Case management principles</a:t>
            </a:r>
          </a:p>
          <a:p>
            <a:pPr lvl="8">
              <a:buNone/>
            </a:pPr>
            <a:endParaRPr lang="en-US" dirty="0" smtClean="0"/>
          </a:p>
          <a:p>
            <a:pPr lvl="1" eaLnBrk="1" hangingPunct="1"/>
            <a:endParaRPr lang="en-US" dirty="0" smtClean="0"/>
          </a:p>
          <a:p>
            <a:pPr lvl="1" eaLnBrk="1" hangingPunct="1">
              <a:buFont typeface="Arial" pitchFamily="34" charset="0"/>
              <a:buNone/>
            </a:pPr>
            <a:endParaRPr lang="en-US" dirty="0" smtClean="0"/>
          </a:p>
          <a:p>
            <a:pPr lvl="1" eaLnBrk="1" hangingPunct="1">
              <a:buFont typeface="Arial" pitchFamily="34" charset="0"/>
              <a:buNone/>
            </a:pPr>
            <a:endParaRPr lang="en-US" dirty="0" smtClean="0"/>
          </a:p>
          <a:p>
            <a:pPr eaLnBrk="1" hangingPunct="1">
              <a:buFont typeface="Arial" pitchFamily="34" charset="0"/>
              <a:buNone/>
            </a:pPr>
            <a:endParaRPr lang="en-US" dirty="0" smtClean="0"/>
          </a:p>
        </p:txBody>
      </p:sp>
      <p:sp>
        <p:nvSpPr>
          <p:cNvPr id="7" name="Content Placeholder 2"/>
          <p:cNvSpPr txBox="1">
            <a:spLocks/>
          </p:cNvSpPr>
          <p:nvPr/>
        </p:nvSpPr>
        <p:spPr bwMode="auto">
          <a:xfrm>
            <a:off x="5042063" y="1299411"/>
            <a:ext cx="3787044" cy="4916089"/>
          </a:xfrm>
          <a:prstGeom prst="rect">
            <a:avLst/>
          </a:prstGeom>
          <a:solidFill>
            <a:srgbClr val="B2B2B2"/>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8">
              <a:buFontTx/>
              <a:buNone/>
            </a:pPr>
            <a:endParaRPr lang="en-US" dirty="0" smtClean="0"/>
          </a:p>
          <a:p>
            <a:pPr lvl="1"/>
            <a:endParaRPr lang="en-US" dirty="0" smtClean="0"/>
          </a:p>
          <a:p>
            <a:pPr lvl="1">
              <a:buFont typeface="Arial" pitchFamily="34" charset="0"/>
              <a:buNone/>
            </a:pPr>
            <a:endParaRPr lang="en-US" dirty="0" smtClean="0"/>
          </a:p>
          <a:p>
            <a:pPr lvl="1">
              <a:buFont typeface="Arial" pitchFamily="34" charset="0"/>
              <a:buNone/>
            </a:pPr>
            <a:endParaRPr lang="en-US" dirty="0" smtClean="0"/>
          </a:p>
          <a:p>
            <a:pPr>
              <a:buFont typeface="Arial" pitchFamily="34" charset="0"/>
              <a:buNone/>
            </a:pPr>
            <a:endParaRPr lang="en-US" dirty="0" smtClean="0"/>
          </a:p>
        </p:txBody>
      </p:sp>
      <p:sp>
        <p:nvSpPr>
          <p:cNvPr id="10" name="Title 1"/>
          <p:cNvSpPr txBox="1">
            <a:spLocks/>
          </p:cNvSpPr>
          <p:nvPr/>
        </p:nvSpPr>
        <p:spPr bwMode="auto">
          <a:xfrm>
            <a:off x="599507" y="777334"/>
            <a:ext cx="8229600" cy="591671"/>
          </a:xfrm>
          <a:prstGeom prst="rect">
            <a:avLst/>
          </a:prstGeom>
          <a:solidFill>
            <a:srgbClr val="006699"/>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r>
              <a:rPr lang="en-US" dirty="0" smtClean="0"/>
              <a:t>Day 1: Review			</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39</a:t>
            </a:fld>
            <a:endParaRPr lang="en-US" dirty="0"/>
          </a:p>
        </p:txBody>
      </p:sp>
      <p:pic>
        <p:nvPicPr>
          <p:cNvPr id="10242" name="Picture 2" descr="C:\Users\eneail\AppData\Local\Microsoft\Windows\Temporary Internet Files\Content.IE5\YV5FDBLH\MP9004464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74" y="3347114"/>
            <a:ext cx="3889612" cy="259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rtlCol="0">
            <a:normAutofit/>
          </a:bodyPr>
          <a:lstStyle/>
          <a:p>
            <a:pPr eaLnBrk="1" fontAlgn="auto" hangingPunct="1">
              <a:spcAft>
                <a:spcPts val="0"/>
              </a:spcAft>
              <a:defRPr/>
            </a:pPr>
            <a:r>
              <a:rPr lang="en-US" dirty="0" smtClean="0"/>
              <a:t>Learning Objectives</a:t>
            </a:r>
          </a:p>
        </p:txBody>
      </p:sp>
      <p:sp>
        <p:nvSpPr>
          <p:cNvPr id="3" name="Content Placeholder 2"/>
          <p:cNvSpPr>
            <a:spLocks noGrp="1"/>
          </p:cNvSpPr>
          <p:nvPr>
            <p:ph idx="1"/>
          </p:nvPr>
        </p:nvSpPr>
        <p:spPr>
          <a:solidFill>
            <a:schemeClr val="accent3">
              <a:lumMod val="20000"/>
              <a:lumOff val="80000"/>
            </a:schemeClr>
          </a:solidFill>
        </p:spPr>
        <p:txBody>
          <a:bodyPr rtlCol="0">
            <a:normAutofit fontScale="92500" lnSpcReduction="20000"/>
          </a:bodyPr>
          <a:lstStyle/>
          <a:p>
            <a:pPr>
              <a:buFont typeface="Arial" charset="0"/>
              <a:buNone/>
              <a:defRPr/>
            </a:pPr>
            <a:endParaRPr lang="en-US" sz="1800" dirty="0" smtClean="0"/>
          </a:p>
          <a:p>
            <a:pPr lvl="0"/>
            <a:r>
              <a:rPr lang="en-US" sz="2600" dirty="0"/>
              <a:t>Define and describe Reactive Attachment Disorder (RAD</a:t>
            </a:r>
            <a:r>
              <a:rPr lang="en-US" sz="2600" dirty="0" smtClean="0"/>
              <a:t>)</a:t>
            </a:r>
            <a:endParaRPr lang="en-US" sz="2600" dirty="0"/>
          </a:p>
          <a:p>
            <a:pPr lvl="0"/>
            <a:r>
              <a:rPr lang="en-US" sz="2600" dirty="0"/>
              <a:t>Recognize how the diagnosis of RAD differs from the diagnoses of Disinhibited Social Engagement Disorder, Posttraumatic Stress Disorder, Sensory Processing Disorder, and Attention Deficit Hyperactivity </a:t>
            </a:r>
            <a:r>
              <a:rPr lang="en-US" sz="2600" dirty="0" smtClean="0"/>
              <a:t>Disorder</a:t>
            </a:r>
            <a:endParaRPr lang="en-US" sz="2600" dirty="0"/>
          </a:p>
          <a:p>
            <a:pPr lvl="0"/>
            <a:r>
              <a:rPr lang="en-US" sz="2600" dirty="0"/>
              <a:t>Identify the evaluation procedures and screening tools used to diagnosis </a:t>
            </a:r>
            <a:r>
              <a:rPr lang="en-US" sz="2600" dirty="0" smtClean="0"/>
              <a:t>RAD</a:t>
            </a:r>
            <a:endParaRPr lang="en-US" sz="2600" dirty="0"/>
          </a:p>
          <a:p>
            <a:pPr lvl="0"/>
            <a:r>
              <a:rPr lang="en-US" sz="2600" dirty="0"/>
              <a:t>Recognize current therapeutic techniques for </a:t>
            </a:r>
            <a:r>
              <a:rPr lang="en-US" sz="2600" dirty="0" smtClean="0"/>
              <a:t>RAD</a:t>
            </a:r>
            <a:endParaRPr lang="en-US" sz="2600" dirty="0"/>
          </a:p>
          <a:p>
            <a:pPr lvl="0"/>
            <a:r>
              <a:rPr lang="en-US" sz="2600" dirty="0"/>
              <a:t>Identify effective case management, parenting techniques and </a:t>
            </a:r>
            <a:r>
              <a:rPr lang="en-US" sz="2600" dirty="0" smtClean="0"/>
              <a:t>resources  </a:t>
            </a:r>
            <a:endParaRPr lang="en-US" sz="2600" dirty="0"/>
          </a:p>
          <a:p>
            <a:pPr eaLnBrk="1" fontAlgn="auto" hangingPunct="1">
              <a:spcAft>
                <a:spcPts val="0"/>
              </a:spcAft>
              <a:buFont typeface="Arial" pitchFamily="34" charset="0"/>
              <a:buNone/>
              <a:defRPr/>
            </a:pPr>
            <a:r>
              <a:rPr lang="en-US" dirty="0" smtClean="0"/>
              <a:t/>
            </a:r>
            <a:br>
              <a:rPr lang="en-US" dirty="0" smtClean="0"/>
            </a:b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solidFill>
            <a:srgbClr val="006699"/>
          </a:solidFill>
        </p:spPr>
        <p:txBody>
          <a:bodyPr/>
          <a:lstStyle/>
          <a:p>
            <a:pPr eaLnBrk="1" hangingPunct="1"/>
            <a:r>
              <a:rPr lang="en-US" dirty="0" smtClean="0"/>
              <a:t>Day 2: Overview</a:t>
            </a:r>
          </a:p>
        </p:txBody>
      </p:sp>
      <p:sp>
        <p:nvSpPr>
          <p:cNvPr id="45059" name="Content Placeholder 2"/>
          <p:cNvSpPr>
            <a:spLocks noGrp="1"/>
          </p:cNvSpPr>
          <p:nvPr>
            <p:ph idx="1"/>
          </p:nvPr>
        </p:nvSpPr>
        <p:spPr>
          <a:xfrm>
            <a:off x="381000" y="1600200"/>
            <a:ext cx="8229600" cy="4525963"/>
          </a:xfrm>
          <a:solidFill>
            <a:srgbClr val="B2B2B2"/>
          </a:solidFill>
        </p:spPr>
        <p:txBody>
          <a:bodyPr/>
          <a:lstStyle/>
          <a:p>
            <a:r>
              <a:rPr lang="en-US" dirty="0"/>
              <a:t>Interventions</a:t>
            </a:r>
          </a:p>
          <a:p>
            <a:pPr lvl="1"/>
            <a:r>
              <a:rPr lang="en-US" dirty="0"/>
              <a:t>Medication</a:t>
            </a:r>
          </a:p>
          <a:p>
            <a:pPr lvl="1"/>
            <a:r>
              <a:rPr lang="en-US" dirty="0"/>
              <a:t>Therapy</a:t>
            </a:r>
          </a:p>
          <a:p>
            <a:pPr lvl="1"/>
            <a:r>
              <a:rPr lang="en-US" dirty="0" smtClean="0"/>
              <a:t>Parenting Techniques</a:t>
            </a:r>
            <a:endParaRPr lang="en-US" dirty="0"/>
          </a:p>
          <a:p>
            <a:r>
              <a:rPr lang="en-US" dirty="0"/>
              <a:t>Resources</a:t>
            </a:r>
          </a:p>
          <a:p>
            <a:r>
              <a:rPr lang="en-US" dirty="0"/>
              <a:t>Closure</a:t>
            </a:r>
          </a:p>
          <a:p>
            <a:pPr eaLnBrk="1" hangingPunct="1"/>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40</a:t>
            </a:fld>
            <a:endParaRPr lang="en-US" dirty="0"/>
          </a:p>
        </p:txBody>
      </p:sp>
      <p:pic>
        <p:nvPicPr>
          <p:cNvPr id="12290" name="Picture 2" descr="C:\Users\eneail\AppData\Local\Microsoft\Windows\Temporary Internet Files\Content.IE5\Y37WU7EV\MP9004093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235" y="201986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kpomeroy\AppData\Local\Microsoft\Windows\Temporary Internet Files\Content.IE5\Q4AMPQ72\MM900178141[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2889" y="1865355"/>
            <a:ext cx="3171658" cy="34888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41</a:t>
            </a:fld>
            <a:endParaRPr lang="en-US" dirty="0"/>
          </a:p>
        </p:txBody>
      </p:sp>
    </p:spTree>
    <p:extLst>
      <p:ext uri="{BB962C8B-B14F-4D97-AF65-F5344CB8AC3E}">
        <p14:creationId xmlns:p14="http://schemas.microsoft.com/office/powerpoint/2010/main" val="271756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303: Understanding Reactive Attachment Disorder (RAD)</a:t>
            </a:r>
            <a:endParaRPr lang="en-US" dirty="0"/>
          </a:p>
        </p:txBody>
      </p:sp>
      <p:sp>
        <p:nvSpPr>
          <p:cNvPr id="5" name="Text Placeholder 4"/>
          <p:cNvSpPr>
            <a:spLocks noGrp="1"/>
          </p:cNvSpPr>
          <p:nvPr>
            <p:ph type="body" sz="quarter" idx="11"/>
          </p:nvPr>
        </p:nvSpPr>
        <p:spPr/>
        <p:txBody>
          <a:bodyPr/>
          <a:lstStyle/>
          <a:p>
            <a:r>
              <a:rPr lang="en-US" dirty="0" smtClean="0"/>
              <a:t>Day 2</a:t>
            </a:r>
            <a:endParaRPr lang="en-US" dirty="0"/>
          </a:p>
        </p:txBody>
      </p:sp>
    </p:spTree>
    <p:extLst>
      <p:ext uri="{BB962C8B-B14F-4D97-AF65-F5344CB8AC3E}">
        <p14:creationId xmlns:p14="http://schemas.microsoft.com/office/powerpoint/2010/main" val="525204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Agenda</a:t>
            </a:r>
            <a:endParaRPr lang="en-US" dirty="0"/>
          </a:p>
        </p:txBody>
      </p:sp>
      <p:sp>
        <p:nvSpPr>
          <p:cNvPr id="3" name="Content Placeholder 2"/>
          <p:cNvSpPr>
            <a:spLocks noGrp="1"/>
          </p:cNvSpPr>
          <p:nvPr>
            <p:ph idx="1"/>
          </p:nvPr>
        </p:nvSpPr>
        <p:spPr/>
        <p:txBody>
          <a:bodyPr/>
          <a:lstStyle/>
          <a:p>
            <a:r>
              <a:rPr lang="en-US" dirty="0"/>
              <a:t>Interventions</a:t>
            </a:r>
          </a:p>
          <a:p>
            <a:pPr lvl="1"/>
            <a:r>
              <a:rPr lang="en-US" dirty="0" smtClean="0"/>
              <a:t>Types of therapy</a:t>
            </a:r>
            <a:endParaRPr lang="en-US" dirty="0"/>
          </a:p>
          <a:p>
            <a:r>
              <a:rPr lang="en-US" dirty="0" smtClean="0"/>
              <a:t>Parenting techniques</a:t>
            </a:r>
          </a:p>
          <a:p>
            <a:r>
              <a:rPr lang="en-US" dirty="0" smtClean="0"/>
              <a:t>Resources</a:t>
            </a:r>
            <a:endParaRPr lang="en-US" dirty="0"/>
          </a:p>
          <a:p>
            <a:r>
              <a:rPr lang="en-US" dirty="0" smtClean="0"/>
              <a:t>Summary and closing</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43</a:t>
            </a:fld>
            <a:endParaRPr lang="en-US" dirty="0"/>
          </a:p>
        </p:txBody>
      </p:sp>
    </p:spTree>
    <p:extLst>
      <p:ext uri="{BB962C8B-B14F-4D97-AF65-F5344CB8AC3E}">
        <p14:creationId xmlns:p14="http://schemas.microsoft.com/office/powerpoint/2010/main" val="2695541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73" y="2220310"/>
            <a:ext cx="7772400" cy="1216573"/>
          </a:xfrm>
        </p:spPr>
        <p:txBody>
          <a:bodyPr>
            <a:normAutofit fontScale="90000"/>
          </a:bodyPr>
          <a:lstStyle/>
          <a:p>
            <a:pPr eaLnBrk="1" hangingPunct="1">
              <a:defRPr/>
            </a:pPr>
            <a:r>
              <a:rPr lang="en-US" dirty="0" smtClean="0"/>
              <a:t/>
            </a:r>
            <a:br>
              <a:rPr lang="en-US" dirty="0" smtClean="0"/>
            </a:br>
            <a:r>
              <a:rPr lang="en-US" sz="3000" b="1" dirty="0" smtClean="0"/>
              <a:t>Interventions</a:t>
            </a:r>
            <a:r>
              <a:rPr lang="en-US" dirty="0" smtClean="0"/>
              <a:t/>
            </a:r>
            <a:br>
              <a:rPr lang="en-US" dirty="0" smtClean="0"/>
            </a:br>
            <a:r>
              <a:rPr lang="en-US" dirty="0" smtClean="0"/>
              <a:t> </a:t>
            </a:r>
            <a:endParaRPr lang="en-US" dirty="0"/>
          </a:p>
        </p:txBody>
      </p:sp>
      <p:sp>
        <p:nvSpPr>
          <p:cNvPr id="12291" name="Subtitle 2"/>
          <p:cNvSpPr>
            <a:spLocks noGrp="1"/>
          </p:cNvSpPr>
          <p:nvPr>
            <p:ph type="subTitle" idx="1"/>
          </p:nvPr>
        </p:nvSpPr>
        <p:spPr>
          <a:xfrm>
            <a:off x="599090" y="3302876"/>
            <a:ext cx="7504386" cy="2640724"/>
          </a:xfrm>
        </p:spPr>
        <p:txBody>
          <a:bodyPr/>
          <a:lstStyle/>
          <a:p>
            <a:pPr marL="520700" indent="-63500" algn="l" eaLnBrk="1" hangingPunct="1">
              <a:buFont typeface="Wingdings" pitchFamily="2" charset="2"/>
              <a:buChar char="Ø"/>
            </a:pPr>
            <a:r>
              <a:rPr lang="en-US" dirty="0" smtClean="0">
                <a:solidFill>
                  <a:schemeClr val="tx1"/>
                </a:solidFill>
              </a:rPr>
              <a:t> Attachment therapy</a:t>
            </a:r>
          </a:p>
          <a:p>
            <a:pPr marL="520700" indent="-63500" algn="l" eaLnBrk="1" hangingPunct="1">
              <a:buFont typeface="Wingdings" pitchFamily="2" charset="2"/>
              <a:buChar char="Ø"/>
            </a:pPr>
            <a:r>
              <a:rPr lang="en-US" dirty="0" smtClean="0">
                <a:solidFill>
                  <a:schemeClr val="tx1"/>
                </a:solidFill>
              </a:rPr>
              <a:t>Characteristics of an attachment therapist</a:t>
            </a:r>
          </a:p>
          <a:p>
            <a:pPr marL="803275" indent="-346075" algn="l" eaLnBrk="1" hangingPunct="1">
              <a:buFont typeface="Wingdings" pitchFamily="2" charset="2"/>
              <a:buChar char="Ø"/>
            </a:pPr>
            <a:r>
              <a:rPr lang="en-US" dirty="0" smtClean="0">
                <a:solidFill>
                  <a:schemeClr val="tx1"/>
                </a:solidFill>
              </a:rPr>
              <a:t>Theraplay</a:t>
            </a:r>
          </a:p>
          <a:p>
            <a:pPr marL="803275" indent="-346075" algn="l" eaLnBrk="1" hangingPunct="1">
              <a:buFont typeface="Wingdings" pitchFamily="2" charset="2"/>
              <a:buChar char="Ø"/>
            </a:pPr>
            <a:r>
              <a:rPr lang="en-US" dirty="0" smtClean="0">
                <a:solidFill>
                  <a:schemeClr val="tx1"/>
                </a:solidFill>
              </a:rPr>
              <a:t>Eye Movement Desensitization Reprocessing</a:t>
            </a:r>
          </a:p>
          <a:p>
            <a:pPr marL="803275" indent="-346075" algn="l" eaLnBrk="1" hangingPunct="1">
              <a:buFont typeface="Wingdings" pitchFamily="2" charset="2"/>
              <a:buChar char="Ø"/>
            </a:pPr>
            <a:r>
              <a:rPr lang="en-US" dirty="0" smtClean="0">
                <a:solidFill>
                  <a:schemeClr val="tx1"/>
                </a:solidFill>
              </a:rPr>
              <a:t>Neurofeedback</a:t>
            </a:r>
          </a:p>
          <a:p>
            <a:pPr marL="803275" indent="-346075" algn="l" eaLnBrk="1" hangingPunct="1">
              <a:buFont typeface="Wingdings" pitchFamily="2" charset="2"/>
              <a:buChar char="Ø"/>
            </a:pPr>
            <a:r>
              <a:rPr lang="en-US" dirty="0" smtClean="0">
                <a:solidFill>
                  <a:schemeClr val="tx1"/>
                </a:solidFill>
              </a:rPr>
              <a:t>Occupational therapy for sensory integration</a:t>
            </a:r>
          </a:p>
          <a:p>
            <a:pPr marL="850900" indent="-393700" algn="l" eaLnBrk="1" hangingPunct="1">
              <a:buFont typeface="Wingdings" pitchFamily="2" charset="2"/>
              <a:buChar char="Ø"/>
            </a:pPr>
            <a:endParaRPr lang="en-US" dirty="0" smtClean="0">
              <a:solidFill>
                <a:schemeClr val="tx1"/>
              </a:solidFill>
            </a:endParaRPr>
          </a:p>
        </p:txBody>
      </p:sp>
      <p:pic>
        <p:nvPicPr>
          <p:cNvPr id="7" name="Picture 2" descr="C:\Documents and Settings\Owner\Local Settings\Temporary Internet Files\Content.IE5\751MRFWX\MPj04393420000[1].jpg"/>
          <p:cNvPicPr>
            <a:picLocks noChangeAspect="1" noChangeArrowheads="1"/>
          </p:cNvPicPr>
          <p:nvPr/>
        </p:nvPicPr>
        <p:blipFill>
          <a:blip r:embed="rId2" cstate="print"/>
          <a:srcRect/>
          <a:stretch>
            <a:fillRect/>
          </a:stretch>
        </p:blipFill>
        <p:spPr bwMode="auto">
          <a:xfrm>
            <a:off x="5249917" y="882868"/>
            <a:ext cx="3673365" cy="2485649"/>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b="1" dirty="0" smtClean="0"/>
              <a:t>Therapy</a:t>
            </a:r>
          </a:p>
        </p:txBody>
      </p:sp>
      <p:sp>
        <p:nvSpPr>
          <p:cNvPr id="3" name="Content Placeholder 2"/>
          <p:cNvSpPr>
            <a:spLocks noGrp="1"/>
          </p:cNvSpPr>
          <p:nvPr>
            <p:ph idx="1"/>
          </p:nvPr>
        </p:nvSpPr>
        <p:spPr>
          <a:solidFill>
            <a:schemeClr val="accent5"/>
          </a:solidFill>
        </p:spPr>
        <p:txBody>
          <a:bodyPr rtlCol="0">
            <a:normAutofit/>
          </a:bodyPr>
          <a:lstStyle/>
          <a:p>
            <a:pPr eaLnBrk="1" fontAlgn="auto" hangingPunct="1">
              <a:spcAft>
                <a:spcPts val="0"/>
              </a:spcAft>
              <a:buNone/>
              <a:defRPr/>
            </a:pPr>
            <a:r>
              <a:rPr lang="en-US" dirty="0" smtClean="0"/>
              <a:t>Q: What factor does all therapy depend upon for success?</a:t>
            </a:r>
          </a:p>
          <a:p>
            <a:pPr eaLnBrk="1" fontAlgn="auto" hangingPunct="1">
              <a:spcAft>
                <a:spcPts val="0"/>
              </a:spcAft>
              <a:buNone/>
              <a:defRPr/>
            </a:pPr>
            <a:endParaRPr lang="en-US" dirty="0" smtClean="0"/>
          </a:p>
          <a:p>
            <a:pPr fontAlgn="auto">
              <a:spcAft>
                <a:spcPts val="0"/>
              </a:spcAft>
              <a:buNone/>
              <a:defRPr/>
            </a:pPr>
            <a:r>
              <a:rPr lang="en-US" sz="2400" i="1" dirty="0" smtClean="0">
                <a:solidFill>
                  <a:schemeClr val="tx2">
                    <a:lumMod val="75000"/>
                  </a:schemeClr>
                </a:solidFill>
              </a:rPr>
              <a:t>A: TRUSTING RELATIONSHIP AND RECIPROCITY BETWEEN THERAPIST AND CHILD</a:t>
            </a:r>
            <a:endParaRPr lang="en-US" sz="2400" dirty="0" smtClean="0">
              <a:solidFill>
                <a:schemeClr val="tx2">
                  <a:lumMod val="75000"/>
                </a:schemeClr>
              </a:solidFill>
            </a:endParaRPr>
          </a:p>
          <a:p>
            <a:pPr eaLnBrk="1" fontAlgn="auto" hangingPunct="1">
              <a:spcAft>
                <a:spcPts val="0"/>
              </a:spcAft>
              <a:buNone/>
              <a:defRPr/>
            </a:pPr>
            <a:endParaRPr lang="en-US" dirty="0" smtClean="0"/>
          </a:p>
          <a:p>
            <a:pPr fontAlgn="auto">
              <a:spcAft>
                <a:spcPts val="0"/>
              </a:spcAft>
              <a:buNone/>
              <a:defRPr/>
            </a:pPr>
            <a:r>
              <a:rPr lang="en-US" dirty="0" smtClean="0"/>
              <a:t>Q: What characteristics of children with RAD would interfere with success in traditional therapy?  </a:t>
            </a:r>
          </a:p>
          <a:p>
            <a:pPr eaLnBrk="1" fontAlgn="auto" hangingPunct="1">
              <a:spcAft>
                <a:spcPts val="0"/>
              </a:spcAft>
              <a:buNone/>
              <a:defRPr/>
            </a:pPr>
            <a:endParaRPr lang="en-US" dirty="0" smtClean="0"/>
          </a:p>
          <a:p>
            <a:pPr fontAlgn="auto">
              <a:spcAft>
                <a:spcPts val="0"/>
              </a:spcAft>
              <a:buNone/>
              <a:defRPr/>
            </a:pPr>
            <a:r>
              <a:rPr lang="en-US" sz="2400" i="1" dirty="0" smtClean="0">
                <a:solidFill>
                  <a:schemeClr val="tx2">
                    <a:lumMod val="75000"/>
                  </a:schemeClr>
                </a:solidFill>
              </a:rPr>
              <a:t>A: LACK OF TRUST AND DEVELOPMENT OF RELATIONSHIPS, MANIPULATIVE</a:t>
            </a:r>
            <a:endParaRPr lang="en-US" sz="2400" dirty="0" smtClean="0">
              <a:solidFill>
                <a:schemeClr val="tx2">
                  <a:lumMod val="75000"/>
                </a:schemeClr>
              </a:solidFill>
            </a:endParaRPr>
          </a:p>
          <a:p>
            <a:pPr eaLnBrk="1" fontAlgn="auto" hangingPunct="1">
              <a:spcAft>
                <a:spcPts val="0"/>
              </a:spcAft>
              <a:buNone/>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b="1" dirty="0" smtClean="0"/>
              <a:t>Principles of Attachment Therapy</a:t>
            </a:r>
          </a:p>
        </p:txBody>
      </p:sp>
      <p:sp>
        <p:nvSpPr>
          <p:cNvPr id="3" name="Content Placeholder 2"/>
          <p:cNvSpPr>
            <a:spLocks noGrp="1"/>
          </p:cNvSpPr>
          <p:nvPr>
            <p:ph idx="1"/>
          </p:nvPr>
        </p:nvSpPr>
        <p:spPr>
          <a:solidFill>
            <a:schemeClr val="accent5"/>
          </a:solidFill>
        </p:spPr>
        <p:txBody>
          <a:bodyPr rtlCol="0">
            <a:normAutofit/>
          </a:bodyPr>
          <a:lstStyle/>
          <a:p>
            <a:pPr eaLnBrk="1" fontAlgn="auto" hangingPunct="1">
              <a:spcAft>
                <a:spcPts val="0"/>
              </a:spcAft>
              <a:defRPr/>
            </a:pPr>
            <a:r>
              <a:rPr lang="en-US" dirty="0" smtClean="0"/>
              <a:t>Child must be motivated to change</a:t>
            </a:r>
          </a:p>
          <a:p>
            <a:pPr eaLnBrk="1" fontAlgn="auto" hangingPunct="1">
              <a:spcAft>
                <a:spcPts val="0"/>
              </a:spcAft>
              <a:defRPr/>
            </a:pPr>
            <a:r>
              <a:rPr lang="en-US" dirty="0" smtClean="0"/>
              <a:t>Utilizes a systems model</a:t>
            </a:r>
          </a:p>
          <a:p>
            <a:pPr eaLnBrk="1" fontAlgn="auto" hangingPunct="1">
              <a:spcAft>
                <a:spcPts val="0"/>
              </a:spcAft>
              <a:defRPr/>
            </a:pPr>
            <a:r>
              <a:rPr lang="en-US" dirty="0" smtClean="0"/>
              <a:t>Includes the caregiver(s) in the treatment</a:t>
            </a:r>
          </a:p>
          <a:p>
            <a:pPr eaLnBrk="1" fontAlgn="auto" hangingPunct="1">
              <a:spcAft>
                <a:spcPts val="0"/>
              </a:spcAft>
              <a:defRPr/>
            </a:pPr>
            <a:r>
              <a:rPr lang="en-US" dirty="0" smtClean="0"/>
              <a:t>Deals with early trauma through conscious or unconscious memory</a:t>
            </a:r>
          </a:p>
          <a:p>
            <a:pPr eaLnBrk="1" fontAlgn="auto" hangingPunct="1">
              <a:spcAft>
                <a:spcPts val="0"/>
              </a:spcAft>
              <a:defRPr/>
            </a:pPr>
            <a:r>
              <a:rPr lang="en-US" dirty="0" smtClean="0"/>
              <a:t>Corrects irrational thinking (beliefs about self and the world)</a:t>
            </a:r>
          </a:p>
          <a:p>
            <a:pPr eaLnBrk="1" fontAlgn="auto" hangingPunct="1">
              <a:spcAft>
                <a:spcPts val="0"/>
              </a:spcAft>
              <a:defRPr/>
            </a:pPr>
            <a:r>
              <a:rPr lang="en-US" dirty="0" smtClean="0"/>
              <a:t>Facilitates attachment to caregivers through nurturance </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376"/>
            <a:ext cx="8229600" cy="591671"/>
          </a:xfrm>
          <a:solidFill>
            <a:schemeClr val="accent5"/>
          </a:solidFill>
        </p:spPr>
        <p:txBody>
          <a:bodyPr rtlCol="0">
            <a:normAutofit/>
          </a:bodyPr>
          <a:lstStyle/>
          <a:p>
            <a:pPr eaLnBrk="1" fontAlgn="auto" hangingPunct="1">
              <a:spcAft>
                <a:spcPts val="0"/>
              </a:spcAft>
              <a:defRPr/>
            </a:pPr>
            <a:r>
              <a:rPr lang="en-US" b="1" dirty="0" smtClean="0"/>
              <a:t>Therapist Provides</a:t>
            </a:r>
            <a:endParaRPr lang="en-US" dirty="0" smtClean="0"/>
          </a:p>
        </p:txBody>
      </p:sp>
      <p:sp>
        <p:nvSpPr>
          <p:cNvPr id="3" name="Content Placeholder 2"/>
          <p:cNvSpPr>
            <a:spLocks noGrp="1"/>
          </p:cNvSpPr>
          <p:nvPr>
            <p:ph idx="1"/>
          </p:nvPr>
        </p:nvSpPr>
        <p:spPr>
          <a:xfrm>
            <a:off x="381000" y="1600200"/>
            <a:ext cx="8229600" cy="4525963"/>
          </a:xfrm>
          <a:solidFill>
            <a:schemeClr val="accent5"/>
          </a:solidFill>
        </p:spPr>
        <p:txBody>
          <a:bodyPr rtlCol="0">
            <a:normAutofit/>
          </a:bodyPr>
          <a:lstStyle/>
          <a:p>
            <a:pPr indent="-58738" eaLnBrk="1" fontAlgn="auto" hangingPunct="1">
              <a:spcAft>
                <a:spcPts val="0"/>
              </a:spcAft>
              <a:buFont typeface="Wingdings" pitchFamily="2" charset="2"/>
              <a:buChar char="Ø"/>
              <a:defRPr/>
            </a:pPr>
            <a:r>
              <a:rPr lang="en-US" dirty="0" smtClean="0"/>
              <a:t>Structure</a:t>
            </a:r>
          </a:p>
          <a:p>
            <a:pPr indent="-58738" eaLnBrk="1" fontAlgn="auto" hangingPunct="1">
              <a:spcAft>
                <a:spcPts val="0"/>
              </a:spcAft>
              <a:buFont typeface="Wingdings" pitchFamily="2" charset="2"/>
              <a:buChar char="Ø"/>
              <a:defRPr/>
            </a:pPr>
            <a:r>
              <a:rPr lang="en-US" dirty="0" smtClean="0"/>
              <a:t>Attunement</a:t>
            </a:r>
          </a:p>
          <a:p>
            <a:pPr indent="-58738" eaLnBrk="1" fontAlgn="auto" hangingPunct="1">
              <a:spcAft>
                <a:spcPts val="0"/>
              </a:spcAft>
              <a:buFont typeface="Wingdings" pitchFamily="2" charset="2"/>
              <a:buChar char="Ø"/>
              <a:defRPr/>
            </a:pPr>
            <a:r>
              <a:rPr lang="en-US" dirty="0" smtClean="0"/>
              <a:t>Empathy</a:t>
            </a:r>
          </a:p>
          <a:p>
            <a:pPr indent="-58738" eaLnBrk="1" fontAlgn="auto" hangingPunct="1">
              <a:spcAft>
                <a:spcPts val="0"/>
              </a:spcAft>
              <a:buFont typeface="Wingdings" pitchFamily="2" charset="2"/>
              <a:buChar char="Ø"/>
              <a:defRPr/>
            </a:pPr>
            <a:r>
              <a:rPr lang="en-US" dirty="0" smtClean="0"/>
              <a:t>Positive affect</a:t>
            </a:r>
          </a:p>
          <a:p>
            <a:pPr indent="-58738" eaLnBrk="1" fontAlgn="auto" hangingPunct="1">
              <a:spcAft>
                <a:spcPts val="0"/>
              </a:spcAft>
              <a:buFont typeface="Wingdings" pitchFamily="2" charset="2"/>
              <a:buChar char="Ø"/>
              <a:defRPr/>
            </a:pPr>
            <a:r>
              <a:rPr lang="en-US" dirty="0" smtClean="0"/>
              <a:t>Support</a:t>
            </a:r>
          </a:p>
          <a:p>
            <a:pPr indent="-58738" eaLnBrk="1" fontAlgn="auto" hangingPunct="1">
              <a:spcAft>
                <a:spcPts val="0"/>
              </a:spcAft>
              <a:buFont typeface="Wingdings" pitchFamily="2" charset="2"/>
              <a:buChar char="Ø"/>
              <a:defRPr/>
            </a:pPr>
            <a:r>
              <a:rPr lang="en-US" dirty="0" smtClean="0"/>
              <a:t>Reciprocity</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47</a:t>
            </a:fld>
            <a:endParaRPr lang="en-US" dirty="0"/>
          </a:p>
        </p:txBody>
      </p:sp>
      <p:pic>
        <p:nvPicPr>
          <p:cNvPr id="11266" name="Picture 2" descr="C:\Users\eneail\AppData\Local\Microsoft\Windows\Temporary Internet Files\Content.IE5\DZ2K270Q\MP9004484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74" y="2073322"/>
            <a:ext cx="4710185" cy="3140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dirty="0" smtClean="0"/>
              <a:t>Attachment Therapy </a:t>
            </a:r>
          </a:p>
        </p:txBody>
      </p:sp>
      <p:sp>
        <p:nvSpPr>
          <p:cNvPr id="3" name="Content Placeholder 2"/>
          <p:cNvSpPr>
            <a:spLocks noGrp="1"/>
          </p:cNvSpPr>
          <p:nvPr>
            <p:ph idx="1"/>
          </p:nvPr>
        </p:nvSpPr>
        <p:spPr>
          <a:solidFill>
            <a:schemeClr val="accent5"/>
          </a:solidFill>
        </p:spPr>
        <p:txBody>
          <a:bodyPr rtlCol="0">
            <a:normAutofit fontScale="92500" lnSpcReduction="10000"/>
          </a:bodyPr>
          <a:lstStyle/>
          <a:p>
            <a:pPr>
              <a:buFont typeface="Arial" charset="0"/>
              <a:buChar char="•"/>
              <a:defRPr/>
            </a:pPr>
            <a:r>
              <a:rPr lang="en-US" sz="2400" dirty="0" smtClean="0"/>
              <a:t>Focus is on building attachment between child and parents through nurturing touch, structure, attunement</a:t>
            </a:r>
            <a:r>
              <a:rPr lang="en-US" sz="2400" dirty="0"/>
              <a:t>, empathy, support, positive affect, </a:t>
            </a:r>
            <a:r>
              <a:rPr lang="en-US" sz="2400" dirty="0" smtClean="0"/>
              <a:t>and reciprocity</a:t>
            </a:r>
          </a:p>
          <a:p>
            <a:pPr>
              <a:buFont typeface="Arial" charset="0"/>
              <a:buChar char="•"/>
              <a:defRPr/>
            </a:pPr>
            <a:r>
              <a:rPr lang="en-US" sz="2400" dirty="0"/>
              <a:t>S</a:t>
            </a:r>
            <a:r>
              <a:rPr lang="en-US" sz="2400" dirty="0" smtClean="0"/>
              <a:t>ometimes </a:t>
            </a:r>
            <a:r>
              <a:rPr lang="en-US" sz="2400" dirty="0"/>
              <a:t>holding </a:t>
            </a:r>
            <a:r>
              <a:rPr lang="en-US" sz="2400" dirty="0" smtClean="0"/>
              <a:t>is used to </a:t>
            </a:r>
            <a:r>
              <a:rPr lang="en-US" sz="2400" dirty="0"/>
              <a:t>reduce “alarm” reaction</a:t>
            </a:r>
          </a:p>
          <a:p>
            <a:pPr lvl="1">
              <a:buFont typeface="Arial" charset="0"/>
              <a:buChar char="•"/>
              <a:defRPr/>
            </a:pPr>
            <a:r>
              <a:rPr lang="en-US" sz="2200" dirty="0" smtClean="0"/>
              <a:t>Holding provides deep pressure sensation, which the brain interprets as safe and calming. </a:t>
            </a:r>
          </a:p>
          <a:p>
            <a:pPr lvl="1">
              <a:buFont typeface="Arial" charset="0"/>
              <a:buChar char="•"/>
              <a:defRPr/>
            </a:pPr>
            <a:r>
              <a:rPr lang="en-US" sz="2200" dirty="0" smtClean="0"/>
              <a:t>In holding, the child is better able to process information and use their cortex for new learning</a:t>
            </a:r>
            <a:endParaRPr lang="en-US" sz="900" dirty="0" smtClean="0"/>
          </a:p>
          <a:p>
            <a:pPr>
              <a:buFont typeface="Arial" charset="0"/>
              <a:buChar char="•"/>
              <a:defRPr/>
            </a:pPr>
            <a:r>
              <a:rPr lang="en-US" sz="2400" dirty="0" smtClean="0"/>
              <a:t>Promotes self-regulation</a:t>
            </a:r>
          </a:p>
          <a:p>
            <a:pPr>
              <a:buFont typeface="Arial" charset="0"/>
              <a:buChar char="•"/>
              <a:defRPr/>
            </a:pPr>
            <a:endParaRPr lang="en-US" sz="900" dirty="0" smtClean="0"/>
          </a:p>
          <a:p>
            <a:pPr>
              <a:buFont typeface="Arial" charset="0"/>
              <a:buChar char="•"/>
              <a:defRPr/>
            </a:pPr>
            <a:r>
              <a:rPr lang="en-US" sz="2400" dirty="0" smtClean="0"/>
              <a:t>Provides structure and sets limits on the child with acting out behaviors in a safe, nurturing environment</a:t>
            </a:r>
          </a:p>
          <a:p>
            <a:pPr>
              <a:buFont typeface="Arial" charset="0"/>
              <a:buChar char="•"/>
              <a:defRPr/>
            </a:pPr>
            <a:r>
              <a:rPr lang="en-US" sz="2400" dirty="0" smtClean="0"/>
              <a:t>Facilitates corrective experiences when others are in control</a:t>
            </a:r>
          </a:p>
          <a:p>
            <a:pPr marL="0" indent="0">
              <a:buNone/>
              <a:defRPr/>
            </a:pPr>
            <a:r>
              <a:rPr lang="en-US" sz="2400" dirty="0" smtClean="0">
                <a:hlinkClick r:id="rId2"/>
              </a:rPr>
              <a:t>Child of Rage, Part III</a:t>
            </a:r>
            <a:endParaRPr lang="en-US" sz="2200" dirty="0" smtClean="0"/>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Autofit/>
          </a:bodyPr>
          <a:lstStyle/>
          <a:p>
            <a:pPr eaLnBrk="1" fontAlgn="auto" hangingPunct="1">
              <a:spcAft>
                <a:spcPts val="0"/>
              </a:spcAft>
              <a:defRPr/>
            </a:pPr>
            <a:r>
              <a:rPr lang="en-US" dirty="0" smtClean="0"/>
              <a:t>Attachment Therapy</a:t>
            </a:r>
          </a:p>
        </p:txBody>
      </p:sp>
      <p:sp>
        <p:nvSpPr>
          <p:cNvPr id="3" name="Text Placeholder 2"/>
          <p:cNvSpPr>
            <a:spLocks noGrp="1"/>
          </p:cNvSpPr>
          <p:nvPr>
            <p:ph type="body" idx="1"/>
          </p:nvPr>
        </p:nvSpPr>
        <p:spPr>
          <a:solidFill>
            <a:schemeClr val="accent5"/>
          </a:solidFill>
        </p:spPr>
        <p:txBody>
          <a:bodyPr rtlCol="0">
            <a:normAutofit/>
          </a:bodyPr>
          <a:lstStyle/>
          <a:p>
            <a:pPr eaLnBrk="1" fontAlgn="auto" hangingPunct="1">
              <a:spcAft>
                <a:spcPts val="0"/>
              </a:spcAft>
              <a:defRPr/>
            </a:pPr>
            <a:r>
              <a:rPr lang="en-US" dirty="0" smtClean="0"/>
              <a:t>Pros</a:t>
            </a:r>
          </a:p>
        </p:txBody>
      </p:sp>
      <p:sp>
        <p:nvSpPr>
          <p:cNvPr id="4" name="Content Placeholder 3"/>
          <p:cNvSpPr>
            <a:spLocks noGrp="1"/>
          </p:cNvSpPr>
          <p:nvPr>
            <p:ph sz="half" idx="2"/>
          </p:nvPr>
        </p:nvSpPr>
        <p:spPr>
          <a:solidFill>
            <a:schemeClr val="accent5"/>
          </a:solidFill>
        </p:spPr>
        <p:txBody>
          <a:bodyPr rtlCol="0">
            <a:normAutofit/>
          </a:bodyPr>
          <a:lstStyle/>
          <a:p>
            <a:pPr eaLnBrk="1" fontAlgn="auto" hangingPunct="1">
              <a:spcAft>
                <a:spcPts val="0"/>
              </a:spcAft>
              <a:defRPr/>
            </a:pPr>
            <a:r>
              <a:rPr lang="en-US" dirty="0" smtClean="0"/>
              <a:t>Addresses alarm reaction</a:t>
            </a:r>
          </a:p>
          <a:p>
            <a:pPr eaLnBrk="1" fontAlgn="auto" hangingPunct="1">
              <a:spcAft>
                <a:spcPts val="0"/>
              </a:spcAft>
              <a:defRPr/>
            </a:pPr>
            <a:r>
              <a:rPr lang="en-US" dirty="0" smtClean="0"/>
              <a:t>Helps with self- regulation of alertness and activity level</a:t>
            </a:r>
          </a:p>
          <a:p>
            <a:pPr eaLnBrk="1" fontAlgn="auto" hangingPunct="1">
              <a:spcAft>
                <a:spcPts val="0"/>
              </a:spcAft>
              <a:defRPr/>
            </a:pPr>
            <a:r>
              <a:rPr lang="en-US" dirty="0" smtClean="0"/>
              <a:t>Sets limits in safe environment</a:t>
            </a:r>
          </a:p>
          <a:p>
            <a:pPr eaLnBrk="1" fontAlgn="auto" hangingPunct="1">
              <a:spcAft>
                <a:spcPts val="0"/>
              </a:spcAft>
              <a:defRPr/>
            </a:pPr>
            <a:r>
              <a:rPr lang="en-US" dirty="0" smtClean="0"/>
              <a:t>Reduces need for control on the part of the child</a:t>
            </a:r>
          </a:p>
        </p:txBody>
      </p:sp>
      <p:sp>
        <p:nvSpPr>
          <p:cNvPr id="5" name="Text Placeholder 4"/>
          <p:cNvSpPr>
            <a:spLocks noGrp="1"/>
          </p:cNvSpPr>
          <p:nvPr>
            <p:ph type="body" sz="quarter" idx="3"/>
          </p:nvPr>
        </p:nvSpPr>
        <p:spPr>
          <a:solidFill>
            <a:schemeClr val="accent5"/>
          </a:solidFill>
        </p:spPr>
        <p:txBody>
          <a:bodyPr rtlCol="0">
            <a:normAutofit/>
          </a:bodyPr>
          <a:lstStyle/>
          <a:p>
            <a:pPr eaLnBrk="1" fontAlgn="auto" hangingPunct="1">
              <a:spcAft>
                <a:spcPts val="0"/>
              </a:spcAft>
              <a:defRPr/>
            </a:pPr>
            <a:r>
              <a:rPr lang="en-US" dirty="0" smtClean="0"/>
              <a:t>Cons</a:t>
            </a:r>
          </a:p>
        </p:txBody>
      </p:sp>
      <p:sp>
        <p:nvSpPr>
          <p:cNvPr id="6" name="Content Placeholder 5"/>
          <p:cNvSpPr>
            <a:spLocks noGrp="1"/>
          </p:cNvSpPr>
          <p:nvPr>
            <p:ph sz="quarter" idx="4"/>
          </p:nvPr>
        </p:nvSpPr>
        <p:spPr>
          <a:solidFill>
            <a:schemeClr val="accent5"/>
          </a:solidFill>
        </p:spPr>
        <p:txBody>
          <a:bodyPr rtlCol="0">
            <a:normAutofit fontScale="92500" lnSpcReduction="10000"/>
          </a:bodyPr>
          <a:lstStyle/>
          <a:p>
            <a:pPr>
              <a:buFont typeface="Arial" charset="0"/>
              <a:buChar char="•"/>
              <a:defRPr/>
            </a:pPr>
            <a:r>
              <a:rPr lang="en-US" dirty="0" smtClean="0"/>
              <a:t>News reports of child's death in "holding therapy" impact parents’ willingness to try this technique</a:t>
            </a:r>
          </a:p>
          <a:p>
            <a:pPr>
              <a:buFont typeface="Arial" charset="0"/>
              <a:buChar char="•"/>
              <a:defRPr/>
            </a:pPr>
            <a:r>
              <a:rPr lang="en-US" dirty="0" smtClean="0"/>
              <a:t>Some feel this can re-traumatize the child, especially if sexually abused</a:t>
            </a:r>
          </a:p>
          <a:p>
            <a:pPr>
              <a:buFont typeface="Arial" charset="0"/>
              <a:buChar char="•"/>
              <a:defRPr/>
            </a:pPr>
            <a:r>
              <a:rPr lang="en-US" dirty="0" smtClean="0"/>
              <a:t>Ongoing debate over parent vs. therapist holding</a:t>
            </a:r>
          </a:p>
          <a:p>
            <a:pPr eaLnBrk="1" fontAlgn="auto" hangingPunct="1">
              <a:spcAft>
                <a:spcPts val="0"/>
              </a:spcAft>
              <a:defRPr/>
            </a:pPr>
            <a:endParaRPr lang="en-US" dirty="0" smtClean="0"/>
          </a:p>
        </p:txBody>
      </p:sp>
      <p:sp>
        <p:nvSpPr>
          <p:cNvPr id="8" name="Slide Number Placeholder 7"/>
          <p:cNvSpPr>
            <a:spLocks noGrp="1"/>
          </p:cNvSpPr>
          <p:nvPr>
            <p:ph type="sldNum" sz="quarter" idx="10"/>
          </p:nvPr>
        </p:nvSpPr>
        <p:spPr/>
        <p:txBody>
          <a:bodyPr/>
          <a:lstStyle/>
          <a:p>
            <a:pPr>
              <a:defRPr/>
            </a:pPr>
            <a:fld id="{A4624807-03D1-4D82-87D2-E5151F74A2D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a:t>
            </a:r>
            <a:endParaRPr lang="en-US" dirty="0"/>
          </a:p>
        </p:txBody>
      </p:sp>
      <p:sp>
        <p:nvSpPr>
          <p:cNvPr id="3" name="Content Placeholder 2"/>
          <p:cNvSpPr>
            <a:spLocks noGrp="1"/>
          </p:cNvSpPr>
          <p:nvPr>
            <p:ph idx="1"/>
          </p:nvPr>
        </p:nvSpPr>
        <p:spPr/>
        <p:txBody>
          <a:bodyPr/>
          <a:lstStyle/>
          <a:p>
            <a:r>
              <a:rPr lang="en-US" dirty="0" smtClean="0"/>
              <a:t>303.3 </a:t>
            </a:r>
            <a:r>
              <a:rPr lang="en-US" dirty="0"/>
              <a:t>The child welfare professional knows common emotional disorders of children and the behavior indicators and dynamics of these disorders, and can refer the child to the proper professional for further assessment and/or </a:t>
            </a:r>
            <a:r>
              <a:rPr lang="en-US" dirty="0" smtClean="0"/>
              <a:t>treatment </a:t>
            </a:r>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5</a:t>
            </a:fld>
            <a:endParaRPr lang="en-US" dirty="0"/>
          </a:p>
        </p:txBody>
      </p:sp>
    </p:spTree>
    <p:extLst>
      <p:ext uri="{BB962C8B-B14F-4D97-AF65-F5344CB8AC3E}">
        <p14:creationId xmlns:p14="http://schemas.microsoft.com/office/powerpoint/2010/main" val="610932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dirty="0" smtClean="0"/>
              <a:t>Theraplay</a:t>
            </a:r>
          </a:p>
        </p:txBody>
      </p:sp>
      <p:sp>
        <p:nvSpPr>
          <p:cNvPr id="3" name="Content Placeholder 2"/>
          <p:cNvSpPr>
            <a:spLocks noGrp="1"/>
          </p:cNvSpPr>
          <p:nvPr>
            <p:ph idx="1"/>
          </p:nvPr>
        </p:nvSpPr>
        <p:spPr>
          <a:solidFill>
            <a:schemeClr val="accent5"/>
          </a:solidFill>
        </p:spPr>
        <p:txBody>
          <a:bodyPr rtlCol="0">
            <a:normAutofit/>
          </a:bodyPr>
          <a:lstStyle/>
          <a:p>
            <a:pPr>
              <a:buFont typeface="Arial" charset="0"/>
              <a:buChar char="•"/>
              <a:defRPr/>
            </a:pPr>
            <a:r>
              <a:rPr lang="en-US" dirty="0" smtClean="0"/>
              <a:t>Addresses four areas: structure, engagement, nurturing touch, challenge</a:t>
            </a:r>
          </a:p>
          <a:p>
            <a:pPr>
              <a:buFont typeface="Arial" charset="0"/>
              <a:buChar char="•"/>
              <a:defRPr/>
            </a:pPr>
            <a:r>
              <a:rPr lang="en-US" dirty="0" smtClean="0"/>
              <a:t>Started by Ann Jernberg in her role as director of psychological services for Head Start</a:t>
            </a:r>
          </a:p>
          <a:p>
            <a:pPr>
              <a:buFont typeface="Arial" charset="0"/>
              <a:buChar char="•"/>
              <a:defRPr/>
            </a:pPr>
            <a:r>
              <a:rPr lang="en-US" dirty="0" smtClean="0"/>
              <a:t>Theraplay was registered as a service mark in 1976; this means you have to be trained to call yourself a Theraplay therapist.</a:t>
            </a:r>
          </a:p>
          <a:p>
            <a:pPr>
              <a:buFont typeface="Arial" charset="0"/>
              <a:buNone/>
              <a:defRPr/>
            </a:pPr>
            <a:endParaRPr lang="en-US" dirty="0" smtClean="0"/>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0647" y="793376"/>
            <a:ext cx="8229600" cy="591671"/>
          </a:xfrm>
          <a:solidFill>
            <a:schemeClr val="accent5"/>
          </a:solidFill>
        </p:spPr>
        <p:txBody>
          <a:bodyPr rtlCol="0">
            <a:normAutofit/>
          </a:bodyPr>
          <a:lstStyle/>
          <a:p>
            <a:pPr eaLnBrk="1" fontAlgn="auto" hangingPunct="1">
              <a:spcAft>
                <a:spcPts val="0"/>
              </a:spcAft>
              <a:defRPr/>
            </a:pPr>
            <a:r>
              <a:rPr lang="en-US" dirty="0" smtClean="0"/>
              <a:t>Theraplay Video</a:t>
            </a:r>
          </a:p>
        </p:txBody>
      </p:sp>
      <p:sp>
        <p:nvSpPr>
          <p:cNvPr id="6" name="Content Placeholder 2"/>
          <p:cNvSpPr>
            <a:spLocks noGrp="1"/>
          </p:cNvSpPr>
          <p:nvPr>
            <p:ph idx="1"/>
          </p:nvPr>
        </p:nvSpPr>
        <p:spPr>
          <a:xfrm>
            <a:off x="470645" y="1438834"/>
            <a:ext cx="8247888" cy="4881284"/>
          </a:xfrm>
          <a:solidFill>
            <a:schemeClr val="accent5"/>
          </a:solidFill>
        </p:spPr>
        <p:txBody>
          <a:bodyPr rtlCol="0">
            <a:normAutofit/>
          </a:bodyPr>
          <a:lstStyle/>
          <a:p>
            <a:pPr>
              <a:buFont typeface="Arial" charset="0"/>
              <a:buNone/>
              <a:defRPr/>
            </a:pPr>
            <a:r>
              <a:rPr lang="en-US" dirty="0" smtClean="0"/>
              <a:t>View the video </a:t>
            </a:r>
            <a:r>
              <a:rPr lang="en-US" i="1" dirty="0" smtClean="0"/>
              <a:t>Theraplay </a:t>
            </a:r>
            <a:r>
              <a:rPr lang="en-US" dirty="0" smtClean="0"/>
              <a:t>and identify the Theraplay </a:t>
            </a:r>
          </a:p>
          <a:p>
            <a:pPr>
              <a:buFont typeface="Arial" charset="0"/>
              <a:buNone/>
              <a:defRPr/>
            </a:pPr>
            <a:r>
              <a:rPr lang="en-US" dirty="0" smtClean="0"/>
              <a:t>principles of structure, engagement, nurturing, and</a:t>
            </a:r>
          </a:p>
          <a:p>
            <a:pPr>
              <a:buFont typeface="Arial" charset="0"/>
              <a:buNone/>
              <a:defRPr/>
            </a:pPr>
            <a:r>
              <a:rPr lang="en-US" dirty="0" smtClean="0"/>
              <a:t>challenge of identified in the video.</a:t>
            </a:r>
          </a:p>
          <a:p>
            <a:pPr>
              <a:buFont typeface="Arial" charset="0"/>
              <a:buNone/>
              <a:defRPr/>
            </a:pPr>
            <a:endParaRPr lang="en-US" dirty="0"/>
          </a:p>
          <a:p>
            <a:pPr>
              <a:buFont typeface="Arial" charset="0"/>
              <a:buNone/>
              <a:defRPr/>
            </a:pPr>
            <a:r>
              <a:rPr lang="en-US" dirty="0">
                <a:hlinkClick r:id="rId2"/>
              </a:rPr>
              <a:t>http://www.theraplay.org/</a:t>
            </a:r>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51</a:t>
            </a:fld>
            <a:endParaRPr lang="en-US" dirty="0"/>
          </a:p>
        </p:txBody>
      </p:sp>
    </p:spTree>
    <p:extLst>
      <p:ext uri="{BB962C8B-B14F-4D97-AF65-F5344CB8AC3E}">
        <p14:creationId xmlns:p14="http://schemas.microsoft.com/office/powerpoint/2010/main" val="3328223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pPr>
              <a:defRPr/>
            </a:pPr>
            <a:r>
              <a:rPr lang="en-US" dirty="0" smtClean="0"/>
              <a:t>Theraplay</a:t>
            </a:r>
            <a:endParaRPr lang="en-US" dirty="0"/>
          </a:p>
        </p:txBody>
      </p:sp>
      <p:sp>
        <p:nvSpPr>
          <p:cNvPr id="3" name="Content Placeholder 2"/>
          <p:cNvSpPr>
            <a:spLocks noGrp="1"/>
          </p:cNvSpPr>
          <p:nvPr>
            <p:ph idx="1"/>
          </p:nvPr>
        </p:nvSpPr>
        <p:spPr>
          <a:solidFill>
            <a:schemeClr val="accent5"/>
          </a:solidFill>
        </p:spPr>
        <p:txBody>
          <a:bodyPr/>
          <a:lstStyle/>
          <a:p>
            <a:pPr>
              <a:buFont typeface="Arial" charset="0"/>
              <a:buChar char="•"/>
              <a:defRPr/>
            </a:pPr>
            <a:r>
              <a:rPr lang="en-US" dirty="0" smtClean="0"/>
              <a:t>Therapist takes charge, planning and structuring sessions to meet child's needs, rather than waiting for the child to lead way</a:t>
            </a:r>
          </a:p>
          <a:p>
            <a:pPr>
              <a:buFont typeface="Arial" charset="0"/>
              <a:buChar char="•"/>
              <a:defRPr/>
            </a:pPr>
            <a:r>
              <a:rPr lang="en-US" dirty="0" smtClean="0"/>
              <a:t>Treatment focuses on the relationship, not the inner psyche</a:t>
            </a:r>
          </a:p>
          <a:p>
            <a:pPr>
              <a:buFont typeface="Arial" charset="0"/>
              <a:buChar char="•"/>
              <a:defRPr/>
            </a:pPr>
            <a:r>
              <a:rPr lang="en-US" dirty="0" smtClean="0"/>
              <a:t>Nurturing touch is an integral part of the interaction</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defRPr/>
            </a:pPr>
            <a:r>
              <a:rPr lang="en-US" dirty="0" smtClean="0"/>
              <a:t>Theraplay</a:t>
            </a:r>
            <a:endParaRPr lang="en-US" dirty="0"/>
          </a:p>
        </p:txBody>
      </p:sp>
      <p:sp>
        <p:nvSpPr>
          <p:cNvPr id="3" name="Content Placeholder 2"/>
          <p:cNvSpPr>
            <a:spLocks noGrp="1"/>
          </p:cNvSpPr>
          <p:nvPr>
            <p:ph idx="1"/>
          </p:nvPr>
        </p:nvSpPr>
        <p:spPr>
          <a:solidFill>
            <a:schemeClr val="accent5"/>
          </a:solidFill>
        </p:spPr>
        <p:txBody>
          <a:bodyPr/>
          <a:lstStyle/>
          <a:p>
            <a:pPr>
              <a:buFont typeface="Arial" charset="0"/>
              <a:buChar char="•"/>
              <a:defRPr/>
            </a:pPr>
            <a:r>
              <a:rPr lang="en-US" dirty="0" smtClean="0"/>
              <a:t>Therapist remains firm in the face of resistance, passive or active</a:t>
            </a:r>
          </a:p>
          <a:p>
            <a:pPr>
              <a:buFont typeface="Arial" charset="0"/>
              <a:buChar char="•"/>
              <a:defRPr/>
            </a:pPr>
            <a:r>
              <a:rPr lang="en-US" dirty="0" smtClean="0"/>
              <a:t>Active, physical, interactive play. No symbolic play with toys; little talk of problems</a:t>
            </a:r>
          </a:p>
          <a:p>
            <a:pPr>
              <a:buFont typeface="Arial" charset="0"/>
              <a:buChar char="•"/>
              <a:defRPr/>
            </a:pPr>
            <a:r>
              <a:rPr lang="en-US" dirty="0" smtClean="0"/>
              <a:t>Geared to the child's developmental level</a:t>
            </a:r>
          </a:p>
          <a:p>
            <a:pPr>
              <a:buFont typeface="Arial" charset="0"/>
              <a:buChar char="•"/>
              <a:defRPr/>
            </a:pPr>
            <a:r>
              <a:rPr lang="en-US" dirty="0" smtClean="0"/>
              <a:t>Parents and child learn new ways of interacting </a:t>
            </a:r>
          </a:p>
          <a:p>
            <a:pPr>
              <a:buFont typeface="Arial" charset="0"/>
              <a:buChar char="•"/>
              <a:defRPr/>
            </a:pPr>
            <a:r>
              <a:rPr lang="en-US" dirty="0" smtClean="0"/>
              <a:t>Therapist usually steps into the parental role to model for the parents </a:t>
            </a:r>
          </a:p>
          <a:p>
            <a:pPr>
              <a:buFont typeface="Arial" charset="0"/>
              <a:buChar char="•"/>
              <a:defRPr/>
            </a:pPr>
            <a:endParaRPr lang="en-US" dirty="0" smtClean="0"/>
          </a:p>
          <a:p>
            <a:pPr>
              <a:buFont typeface="Arial" charset="0"/>
              <a:buChar char="•"/>
              <a:defRPr/>
            </a:pP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fontScale="90000"/>
          </a:bodyPr>
          <a:lstStyle/>
          <a:p>
            <a:pPr eaLnBrk="1" fontAlgn="auto" hangingPunct="1">
              <a:spcAft>
                <a:spcPts val="0"/>
              </a:spcAft>
              <a:defRPr/>
            </a:pPr>
            <a:r>
              <a:rPr lang="en-US" dirty="0" smtClean="0"/>
              <a:t>Theraplay</a:t>
            </a:r>
          </a:p>
        </p:txBody>
      </p:sp>
      <p:sp>
        <p:nvSpPr>
          <p:cNvPr id="3" name="Text Placeholder 2"/>
          <p:cNvSpPr>
            <a:spLocks noGrp="1"/>
          </p:cNvSpPr>
          <p:nvPr>
            <p:ph type="body" idx="1"/>
          </p:nvPr>
        </p:nvSpPr>
        <p:spPr>
          <a:solidFill>
            <a:schemeClr val="accent5"/>
          </a:solidFill>
        </p:spPr>
        <p:txBody>
          <a:bodyPr rtlCol="0">
            <a:normAutofit/>
          </a:bodyPr>
          <a:lstStyle/>
          <a:p>
            <a:pPr eaLnBrk="1" fontAlgn="auto" hangingPunct="1">
              <a:spcAft>
                <a:spcPts val="0"/>
              </a:spcAft>
              <a:defRPr/>
            </a:pPr>
            <a:r>
              <a:rPr lang="en-US" dirty="0" smtClean="0"/>
              <a:t>Pros</a:t>
            </a:r>
          </a:p>
        </p:txBody>
      </p:sp>
      <p:sp>
        <p:nvSpPr>
          <p:cNvPr id="4" name="Content Placeholder 3"/>
          <p:cNvSpPr>
            <a:spLocks noGrp="1"/>
          </p:cNvSpPr>
          <p:nvPr>
            <p:ph sz="half" idx="2"/>
          </p:nvPr>
        </p:nvSpPr>
        <p:spPr>
          <a:solidFill>
            <a:schemeClr val="accent5"/>
          </a:solidFill>
        </p:spPr>
        <p:txBody>
          <a:bodyPr rtlCol="0">
            <a:normAutofit/>
          </a:bodyPr>
          <a:lstStyle/>
          <a:p>
            <a:pPr>
              <a:buFont typeface="Arial" charset="0"/>
              <a:buChar char="•"/>
              <a:defRPr/>
            </a:pPr>
            <a:r>
              <a:rPr lang="en-US" dirty="0" smtClean="0"/>
              <a:t>Short term</a:t>
            </a:r>
          </a:p>
          <a:p>
            <a:pPr>
              <a:buFont typeface="Arial" charset="0"/>
              <a:buChar char="•"/>
              <a:defRPr/>
            </a:pPr>
            <a:r>
              <a:rPr lang="en-US" dirty="0" smtClean="0"/>
              <a:t>Enjoyable</a:t>
            </a:r>
          </a:p>
          <a:p>
            <a:pPr>
              <a:buFont typeface="Arial" charset="0"/>
              <a:buChar char="•"/>
              <a:defRPr/>
            </a:pPr>
            <a:r>
              <a:rPr lang="en-US" dirty="0" smtClean="0"/>
              <a:t>Facilitates attachment between parents and child</a:t>
            </a:r>
          </a:p>
          <a:p>
            <a:pPr>
              <a:buFont typeface="Arial" charset="0"/>
              <a:buChar char="•"/>
              <a:defRPr/>
            </a:pPr>
            <a:r>
              <a:rPr lang="en-US" dirty="0" smtClean="0"/>
              <a:t>Helps the child accept control  and structure from others</a:t>
            </a:r>
          </a:p>
          <a:p>
            <a:pPr eaLnBrk="1" fontAlgn="auto" hangingPunct="1">
              <a:spcAft>
                <a:spcPts val="0"/>
              </a:spcAft>
              <a:defRPr/>
            </a:pPr>
            <a:endParaRPr lang="en-US" dirty="0" smtClean="0"/>
          </a:p>
        </p:txBody>
      </p:sp>
      <p:sp>
        <p:nvSpPr>
          <p:cNvPr id="5" name="Text Placeholder 4"/>
          <p:cNvSpPr>
            <a:spLocks noGrp="1"/>
          </p:cNvSpPr>
          <p:nvPr>
            <p:ph type="body" sz="quarter" idx="3"/>
          </p:nvPr>
        </p:nvSpPr>
        <p:spPr>
          <a:solidFill>
            <a:schemeClr val="accent5"/>
          </a:solidFill>
        </p:spPr>
        <p:txBody>
          <a:bodyPr rtlCol="0">
            <a:normAutofit/>
          </a:bodyPr>
          <a:lstStyle/>
          <a:p>
            <a:pPr eaLnBrk="1" fontAlgn="auto" hangingPunct="1">
              <a:spcAft>
                <a:spcPts val="0"/>
              </a:spcAft>
              <a:defRPr/>
            </a:pPr>
            <a:r>
              <a:rPr lang="en-US" dirty="0" smtClean="0"/>
              <a:t>Cons</a:t>
            </a:r>
          </a:p>
        </p:txBody>
      </p:sp>
      <p:sp>
        <p:nvSpPr>
          <p:cNvPr id="6" name="Content Placeholder 5"/>
          <p:cNvSpPr>
            <a:spLocks noGrp="1"/>
          </p:cNvSpPr>
          <p:nvPr>
            <p:ph sz="quarter" idx="4"/>
          </p:nvPr>
        </p:nvSpPr>
        <p:spPr>
          <a:solidFill>
            <a:schemeClr val="accent5"/>
          </a:solidFill>
        </p:spPr>
        <p:txBody>
          <a:bodyPr rtlCol="0">
            <a:normAutofit/>
          </a:bodyPr>
          <a:lstStyle/>
          <a:p>
            <a:pPr>
              <a:buFont typeface="Arial" charset="0"/>
              <a:buChar char="•"/>
              <a:defRPr/>
            </a:pPr>
            <a:r>
              <a:rPr lang="en-US" dirty="0" smtClean="0"/>
              <a:t>Does not deal with underlying trauma</a:t>
            </a:r>
          </a:p>
          <a:p>
            <a:pPr marL="0" indent="0" eaLnBrk="1" fontAlgn="auto" hangingPunct="1">
              <a:spcAft>
                <a:spcPts val="0"/>
              </a:spcAft>
              <a:buNone/>
              <a:defRPr/>
            </a:pPr>
            <a:endParaRPr lang="en-US" dirty="0" smtClean="0"/>
          </a:p>
        </p:txBody>
      </p:sp>
      <p:sp>
        <p:nvSpPr>
          <p:cNvPr id="8" name="Slide Number Placeholder 7"/>
          <p:cNvSpPr>
            <a:spLocks noGrp="1"/>
          </p:cNvSpPr>
          <p:nvPr>
            <p:ph type="sldNum" sz="quarter" idx="10"/>
          </p:nvPr>
        </p:nvSpPr>
        <p:spPr/>
        <p:txBody>
          <a:bodyPr/>
          <a:lstStyle/>
          <a:p>
            <a:pPr>
              <a:defRPr/>
            </a:pPr>
            <a:fld id="{A4624807-03D1-4D82-87D2-E5151F74A2DA}"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376"/>
            <a:ext cx="9144000" cy="830472"/>
          </a:xfrm>
          <a:solidFill>
            <a:schemeClr val="accent5"/>
          </a:solidFill>
        </p:spPr>
        <p:txBody>
          <a:bodyPr rtlCol="0">
            <a:noAutofit/>
          </a:bodyPr>
          <a:lstStyle/>
          <a:p>
            <a:pPr eaLnBrk="1" fontAlgn="auto" hangingPunct="1">
              <a:spcAft>
                <a:spcPts val="0"/>
              </a:spcAft>
              <a:defRPr/>
            </a:pPr>
            <a:r>
              <a:rPr lang="en-US" dirty="0" smtClean="0"/>
              <a:t>Eye Movement Desensitization and Reprocessing (EMDR)</a:t>
            </a:r>
          </a:p>
        </p:txBody>
      </p:sp>
      <p:sp>
        <p:nvSpPr>
          <p:cNvPr id="3" name="Content Placeholder 2"/>
          <p:cNvSpPr>
            <a:spLocks noGrp="1"/>
          </p:cNvSpPr>
          <p:nvPr>
            <p:ph idx="1"/>
          </p:nvPr>
        </p:nvSpPr>
        <p:spPr>
          <a:xfrm>
            <a:off x="470645" y="1781503"/>
            <a:ext cx="8247888" cy="4538614"/>
          </a:xfrm>
          <a:solidFill>
            <a:schemeClr val="accent5"/>
          </a:solidFill>
        </p:spPr>
        <p:txBody>
          <a:bodyPr rtlCol="0">
            <a:normAutofit/>
          </a:bodyPr>
          <a:lstStyle/>
          <a:p>
            <a:pPr>
              <a:buFont typeface="Arial" charset="0"/>
              <a:buChar char="•"/>
              <a:defRPr/>
            </a:pPr>
            <a:endParaRPr lang="en-US" dirty="0" smtClean="0"/>
          </a:p>
          <a:p>
            <a:pPr>
              <a:buFont typeface="Arial" charset="0"/>
              <a:buChar char="•"/>
              <a:defRPr/>
            </a:pPr>
            <a:r>
              <a:rPr lang="en-US" dirty="0" smtClean="0"/>
              <a:t>Used for overcoming anxiety, stress and trauma</a:t>
            </a:r>
          </a:p>
          <a:p>
            <a:pPr>
              <a:buFont typeface="Arial" charset="0"/>
              <a:buChar char="•"/>
              <a:defRPr/>
            </a:pPr>
            <a:r>
              <a:rPr lang="en-US" dirty="0" smtClean="0"/>
              <a:t>Rhythmical stimulation in ways that stimulate the brain's information processing system</a:t>
            </a:r>
          </a:p>
          <a:p>
            <a:pPr>
              <a:buFont typeface="Arial" charset="0"/>
              <a:buChar char="•"/>
              <a:defRPr/>
            </a:pPr>
            <a:r>
              <a:rPr lang="en-US" dirty="0" smtClean="0"/>
              <a:t>Does not require extensive delving into past trauma</a:t>
            </a:r>
          </a:p>
          <a:p>
            <a:pPr>
              <a:buFont typeface="Arial" charset="0"/>
              <a:buChar char="•"/>
              <a:defRPr/>
            </a:pPr>
            <a:r>
              <a:rPr lang="en-US" dirty="0" smtClean="0"/>
              <a:t>View the video </a:t>
            </a:r>
            <a:r>
              <a:rPr lang="en-US" i="1" dirty="0" smtClean="0"/>
              <a:t>Small Miracles </a:t>
            </a:r>
            <a:r>
              <a:rPr lang="en-US" dirty="0" smtClean="0"/>
              <a:t>that shows how EMDR is used with children</a:t>
            </a:r>
          </a:p>
          <a:p>
            <a:pPr>
              <a:buFont typeface="Arial" charset="0"/>
              <a:buChar char="•"/>
              <a:defRPr/>
            </a:pPr>
            <a:r>
              <a:rPr lang="en-US" u="sng" dirty="0" smtClean="0">
                <a:hlinkClick r:id="rId2"/>
              </a:rPr>
              <a:t>http</a:t>
            </a:r>
            <a:r>
              <a:rPr lang="en-US" u="sng" dirty="0">
                <a:hlinkClick r:id="rId2"/>
              </a:rPr>
              <a:t>://www.emdrinaction.com/short-videos-introduction-emdr</a:t>
            </a:r>
            <a:endParaRPr lang="en-US" dirty="0"/>
          </a:p>
          <a:p>
            <a:pPr>
              <a:buFont typeface="Arial" charset="0"/>
              <a:buChar char="•"/>
              <a:defRPr/>
            </a:pPr>
            <a:endParaRPr lang="en-US" dirty="0" smtClean="0"/>
          </a:p>
          <a:p>
            <a:pPr marL="0" indent="0">
              <a:buNone/>
              <a:defRPr/>
            </a:pPr>
            <a:endParaRPr lang="en-US" dirty="0" smtClean="0"/>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9929"/>
            <a:ext cx="9144000" cy="470648"/>
          </a:xfrm>
          <a:solidFill>
            <a:schemeClr val="accent5"/>
          </a:solidFill>
        </p:spPr>
        <p:txBody>
          <a:bodyPr rtlCol="0">
            <a:noAutofit/>
          </a:bodyPr>
          <a:lstStyle/>
          <a:p>
            <a:pPr eaLnBrk="1" fontAlgn="auto" hangingPunct="1">
              <a:spcAft>
                <a:spcPts val="0"/>
              </a:spcAft>
              <a:defRPr/>
            </a:pPr>
            <a:r>
              <a:rPr lang="en-US" dirty="0" smtClean="0"/>
              <a:t>EMDR</a:t>
            </a:r>
          </a:p>
        </p:txBody>
      </p:sp>
      <p:sp>
        <p:nvSpPr>
          <p:cNvPr id="3" name="Text Placeholder 2"/>
          <p:cNvSpPr>
            <a:spLocks noGrp="1"/>
          </p:cNvSpPr>
          <p:nvPr>
            <p:ph type="body" idx="1"/>
          </p:nvPr>
        </p:nvSpPr>
        <p:spPr>
          <a:solidFill>
            <a:schemeClr val="accent5"/>
          </a:solidFill>
        </p:spPr>
        <p:txBody>
          <a:bodyPr rtlCol="0">
            <a:normAutofit/>
          </a:bodyPr>
          <a:lstStyle/>
          <a:p>
            <a:pPr eaLnBrk="1" fontAlgn="auto" hangingPunct="1">
              <a:spcAft>
                <a:spcPts val="0"/>
              </a:spcAft>
              <a:defRPr/>
            </a:pPr>
            <a:r>
              <a:rPr lang="en-US" dirty="0" smtClean="0"/>
              <a:t>Pros</a:t>
            </a:r>
          </a:p>
        </p:txBody>
      </p:sp>
      <p:sp>
        <p:nvSpPr>
          <p:cNvPr id="4" name="Content Placeholder 3"/>
          <p:cNvSpPr>
            <a:spLocks noGrp="1"/>
          </p:cNvSpPr>
          <p:nvPr>
            <p:ph sz="half" idx="2"/>
          </p:nvPr>
        </p:nvSpPr>
        <p:spPr>
          <a:solidFill>
            <a:schemeClr val="accent5"/>
          </a:solidFill>
        </p:spPr>
        <p:txBody>
          <a:bodyPr rtlCol="0">
            <a:normAutofit/>
          </a:bodyPr>
          <a:lstStyle/>
          <a:p>
            <a:pPr eaLnBrk="1" fontAlgn="auto" hangingPunct="1">
              <a:spcAft>
                <a:spcPts val="0"/>
              </a:spcAft>
              <a:defRPr/>
            </a:pPr>
            <a:r>
              <a:rPr lang="en-US" dirty="0" smtClean="0"/>
              <a:t>Facilitates trauma work without re-traumatizing child</a:t>
            </a:r>
          </a:p>
        </p:txBody>
      </p:sp>
      <p:sp>
        <p:nvSpPr>
          <p:cNvPr id="5" name="Text Placeholder 4"/>
          <p:cNvSpPr>
            <a:spLocks noGrp="1"/>
          </p:cNvSpPr>
          <p:nvPr>
            <p:ph type="body" sz="quarter" idx="3"/>
          </p:nvPr>
        </p:nvSpPr>
        <p:spPr>
          <a:solidFill>
            <a:schemeClr val="accent5"/>
          </a:solidFill>
        </p:spPr>
        <p:txBody>
          <a:bodyPr rtlCol="0">
            <a:normAutofit/>
          </a:bodyPr>
          <a:lstStyle/>
          <a:p>
            <a:pPr eaLnBrk="1" fontAlgn="auto" hangingPunct="1">
              <a:spcAft>
                <a:spcPts val="0"/>
              </a:spcAft>
              <a:defRPr/>
            </a:pPr>
            <a:r>
              <a:rPr lang="en-US" dirty="0" smtClean="0"/>
              <a:t>Cons</a:t>
            </a:r>
          </a:p>
        </p:txBody>
      </p:sp>
      <p:sp>
        <p:nvSpPr>
          <p:cNvPr id="6" name="Content Placeholder 5"/>
          <p:cNvSpPr>
            <a:spLocks noGrp="1"/>
          </p:cNvSpPr>
          <p:nvPr>
            <p:ph sz="quarter" idx="4"/>
          </p:nvPr>
        </p:nvSpPr>
        <p:spPr>
          <a:solidFill>
            <a:schemeClr val="accent5"/>
          </a:solidFill>
        </p:spPr>
        <p:txBody>
          <a:bodyPr rtlCol="0">
            <a:normAutofit/>
          </a:bodyPr>
          <a:lstStyle/>
          <a:p>
            <a:pPr>
              <a:buFont typeface="Arial" charset="0"/>
              <a:buChar char="•"/>
              <a:defRPr/>
            </a:pPr>
            <a:r>
              <a:rPr lang="en-US" dirty="0" smtClean="0"/>
              <a:t>Does not help parent with child's behaviors</a:t>
            </a:r>
          </a:p>
          <a:p>
            <a:pPr>
              <a:buFont typeface="Arial" charset="0"/>
              <a:buChar char="•"/>
              <a:defRPr/>
            </a:pPr>
            <a:r>
              <a:rPr lang="en-US" dirty="0" smtClean="0"/>
              <a:t>Does not directly facilitate attachment</a:t>
            </a:r>
          </a:p>
          <a:p>
            <a:pPr eaLnBrk="1" fontAlgn="auto" hangingPunct="1">
              <a:spcAft>
                <a:spcPts val="0"/>
              </a:spcAft>
              <a:buFont typeface="Arial" charset="0"/>
              <a:buNone/>
              <a:defRPr/>
            </a:pPr>
            <a:endParaRPr lang="en-US" dirty="0" smtClean="0"/>
          </a:p>
        </p:txBody>
      </p:sp>
      <p:sp>
        <p:nvSpPr>
          <p:cNvPr id="8" name="Slide Number Placeholder 7"/>
          <p:cNvSpPr>
            <a:spLocks noGrp="1"/>
          </p:cNvSpPr>
          <p:nvPr>
            <p:ph type="sldNum" sz="quarter" idx="10"/>
          </p:nvPr>
        </p:nvSpPr>
        <p:spPr/>
        <p:txBody>
          <a:bodyPr/>
          <a:lstStyle/>
          <a:p>
            <a:pPr>
              <a:defRPr/>
            </a:pPr>
            <a:fld id="{A4624807-03D1-4D82-87D2-E5151F74A2D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dirty="0" smtClean="0"/>
              <a:t>Neurofeedback I</a:t>
            </a:r>
          </a:p>
        </p:txBody>
      </p:sp>
      <p:sp>
        <p:nvSpPr>
          <p:cNvPr id="3" name="Content Placeholder 2"/>
          <p:cNvSpPr>
            <a:spLocks noGrp="1"/>
          </p:cNvSpPr>
          <p:nvPr>
            <p:ph idx="1"/>
          </p:nvPr>
        </p:nvSpPr>
        <p:spPr>
          <a:solidFill>
            <a:schemeClr val="accent5"/>
          </a:solidFill>
        </p:spPr>
        <p:txBody>
          <a:bodyPr rtlCol="0">
            <a:normAutofit/>
          </a:bodyPr>
          <a:lstStyle/>
          <a:p>
            <a:pPr eaLnBrk="1" fontAlgn="auto" hangingPunct="1">
              <a:spcAft>
                <a:spcPts val="0"/>
              </a:spcAft>
              <a:defRPr/>
            </a:pPr>
            <a:r>
              <a:rPr lang="en-US" dirty="0" smtClean="0"/>
              <a:t>Learning strategy that enables persons to alter their brain waves and exercise the brain’s own regulatory mechanisms</a:t>
            </a:r>
          </a:p>
          <a:p>
            <a:pPr eaLnBrk="1" fontAlgn="auto" hangingPunct="1">
              <a:spcAft>
                <a:spcPts val="0"/>
              </a:spcAft>
              <a:defRPr/>
            </a:pPr>
            <a:r>
              <a:rPr lang="en-US" dirty="0" smtClean="0"/>
              <a:t>Used with many conditions and disabilities in which the brain is not functioning as well as it might</a:t>
            </a:r>
          </a:p>
          <a:p>
            <a:pPr eaLnBrk="1" fontAlgn="auto" hangingPunct="1">
              <a:spcAft>
                <a:spcPts val="0"/>
              </a:spcAft>
              <a:defRPr/>
            </a:pPr>
            <a:r>
              <a:rPr lang="en-US" dirty="0" smtClean="0"/>
              <a:t>When information about a person's own brain wave characteristics is made available to him, he can learn to change them (exercise for the brain)  </a:t>
            </a:r>
          </a:p>
          <a:p>
            <a:pPr eaLnBrk="1" fontAlgn="auto" hangingPunct="1">
              <a:spcAft>
                <a:spcPts val="0"/>
              </a:spcAft>
              <a:defRPr/>
            </a:pPr>
            <a:r>
              <a:rPr lang="en-US" dirty="0" smtClean="0"/>
              <a:t>Used as well for LD, ADHD, sleep disorders, pediatric migraines, and affective disorders such as anxiety and depression.</a:t>
            </a:r>
          </a:p>
          <a:p>
            <a:pPr marL="0" indent="0" fontAlgn="auto">
              <a:spcAft>
                <a:spcPts val="0"/>
              </a:spcAft>
              <a:buNone/>
              <a:defRPr/>
            </a:pPr>
            <a:endParaRPr lang="en-US" dirty="0" smtClean="0"/>
          </a:p>
          <a:p>
            <a:pPr eaLnBrk="1" fontAlgn="auto" hangingPunct="1">
              <a:spcAft>
                <a:spcPts val="0"/>
              </a:spcAft>
              <a:defRPr/>
            </a:pP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pPr>
              <a:defRPr/>
            </a:pPr>
            <a:r>
              <a:rPr lang="en-US" dirty="0" smtClean="0"/>
              <a:t>Neurofeedback II</a:t>
            </a:r>
            <a:endParaRPr lang="en-US" dirty="0"/>
          </a:p>
        </p:txBody>
      </p:sp>
      <p:sp>
        <p:nvSpPr>
          <p:cNvPr id="3" name="Content Placeholder 2"/>
          <p:cNvSpPr>
            <a:spLocks noGrp="1"/>
          </p:cNvSpPr>
          <p:nvPr>
            <p:ph idx="1"/>
          </p:nvPr>
        </p:nvSpPr>
        <p:spPr>
          <a:solidFill>
            <a:schemeClr val="accent5"/>
          </a:solidFill>
        </p:spPr>
        <p:txBody>
          <a:bodyPr/>
          <a:lstStyle/>
          <a:p>
            <a:pPr>
              <a:buFont typeface="Arial" charset="0"/>
              <a:buChar char="•"/>
              <a:defRPr/>
            </a:pPr>
            <a:r>
              <a:rPr lang="en-US" dirty="0" smtClean="0"/>
              <a:t>Sensors are placed in designated areas, which track the brain waves on a screen for the therapist</a:t>
            </a:r>
          </a:p>
          <a:p>
            <a:pPr>
              <a:buFont typeface="Arial" charset="0"/>
              <a:buChar char="•"/>
              <a:defRPr/>
            </a:pPr>
            <a:r>
              <a:rPr lang="en-US" dirty="0" smtClean="0"/>
              <a:t>A video game screen is placed in front of the client</a:t>
            </a:r>
          </a:p>
          <a:p>
            <a:pPr>
              <a:buFont typeface="Arial" charset="0"/>
              <a:buChar char="•"/>
              <a:defRPr/>
            </a:pPr>
            <a:r>
              <a:rPr lang="en-US" dirty="0" smtClean="0"/>
              <a:t>Game is controlled by controlling the brain waves, so the client learns to produce the desired brain waves and diminish the undesired waves</a:t>
            </a:r>
          </a:p>
          <a:p>
            <a:pPr>
              <a:buFont typeface="Arial" charset="0"/>
              <a:buChar char="•"/>
              <a:defRPr/>
            </a:pPr>
            <a:r>
              <a:rPr lang="en-US" dirty="0" smtClean="0"/>
              <a:t>View the video to learn more about how neurofeedback works</a:t>
            </a:r>
          </a:p>
          <a:p>
            <a:pPr>
              <a:buFont typeface="Arial" charset="0"/>
              <a:buChar char="•"/>
              <a:defRPr/>
            </a:pPr>
            <a:r>
              <a:rPr lang="en-US" dirty="0">
                <a:hlinkClick r:id="rId2"/>
              </a:rPr>
              <a:t>http://www.eeginfo.com/neurofeedback-videos-media.htm</a:t>
            </a:r>
            <a:endParaRPr lang="en-US" dirty="0"/>
          </a:p>
          <a:p>
            <a:pPr marL="0" indent="0">
              <a:buNone/>
              <a:defRPr/>
            </a:pPr>
            <a:endParaRPr lang="en-US" dirty="0" smtClean="0"/>
          </a:p>
          <a:p>
            <a:pPr>
              <a:buFont typeface="Arial" charset="0"/>
              <a:buChar char="•"/>
              <a:defRPr/>
            </a:pP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Autofit/>
          </a:bodyPr>
          <a:lstStyle/>
          <a:p>
            <a:pPr eaLnBrk="1" fontAlgn="auto" hangingPunct="1">
              <a:spcAft>
                <a:spcPts val="0"/>
              </a:spcAft>
              <a:defRPr/>
            </a:pPr>
            <a:r>
              <a:rPr lang="en-US" dirty="0" smtClean="0"/>
              <a:t>Neurofeedback</a:t>
            </a:r>
          </a:p>
        </p:txBody>
      </p:sp>
      <p:sp>
        <p:nvSpPr>
          <p:cNvPr id="3" name="Text Placeholder 2"/>
          <p:cNvSpPr>
            <a:spLocks noGrp="1"/>
          </p:cNvSpPr>
          <p:nvPr>
            <p:ph type="body" idx="1"/>
          </p:nvPr>
        </p:nvSpPr>
        <p:spPr>
          <a:solidFill>
            <a:schemeClr val="accent5"/>
          </a:solidFill>
        </p:spPr>
        <p:txBody>
          <a:bodyPr rtlCol="0">
            <a:normAutofit/>
          </a:bodyPr>
          <a:lstStyle/>
          <a:p>
            <a:pPr eaLnBrk="1" fontAlgn="auto" hangingPunct="1">
              <a:spcAft>
                <a:spcPts val="0"/>
              </a:spcAft>
              <a:defRPr/>
            </a:pPr>
            <a:r>
              <a:rPr lang="en-US" dirty="0" smtClean="0"/>
              <a:t>Pros</a:t>
            </a:r>
          </a:p>
        </p:txBody>
      </p:sp>
      <p:sp>
        <p:nvSpPr>
          <p:cNvPr id="4" name="Content Placeholder 3"/>
          <p:cNvSpPr>
            <a:spLocks noGrp="1"/>
          </p:cNvSpPr>
          <p:nvPr>
            <p:ph sz="half" idx="2"/>
          </p:nvPr>
        </p:nvSpPr>
        <p:spPr>
          <a:solidFill>
            <a:schemeClr val="accent5"/>
          </a:solidFill>
        </p:spPr>
        <p:txBody>
          <a:bodyPr rtlCol="0">
            <a:normAutofit/>
          </a:bodyPr>
          <a:lstStyle/>
          <a:p>
            <a:pPr>
              <a:buFont typeface="Arial" charset="0"/>
              <a:buChar char="•"/>
              <a:defRPr/>
            </a:pPr>
            <a:r>
              <a:rPr lang="en-US" dirty="0" smtClean="0"/>
              <a:t>Enjoyable</a:t>
            </a:r>
          </a:p>
          <a:p>
            <a:pPr>
              <a:buFont typeface="Arial" charset="0"/>
              <a:buChar char="•"/>
              <a:defRPr/>
            </a:pPr>
            <a:r>
              <a:rPr lang="en-US" dirty="0" smtClean="0"/>
              <a:t>Normalizes brain function to allow for improved information processing and self regulation</a:t>
            </a:r>
          </a:p>
          <a:p>
            <a:pPr>
              <a:buFont typeface="Arial" charset="0"/>
              <a:buChar char="•"/>
              <a:defRPr/>
            </a:pPr>
            <a:r>
              <a:rPr lang="en-US" dirty="0" smtClean="0"/>
              <a:t>Does not involve direct trauma work</a:t>
            </a:r>
          </a:p>
          <a:p>
            <a:pPr eaLnBrk="1" fontAlgn="auto" hangingPunct="1">
              <a:spcAft>
                <a:spcPts val="0"/>
              </a:spcAft>
              <a:defRPr/>
            </a:pPr>
            <a:endParaRPr lang="en-US" dirty="0" smtClean="0"/>
          </a:p>
        </p:txBody>
      </p:sp>
      <p:sp>
        <p:nvSpPr>
          <p:cNvPr id="5" name="Text Placeholder 4"/>
          <p:cNvSpPr>
            <a:spLocks noGrp="1"/>
          </p:cNvSpPr>
          <p:nvPr>
            <p:ph type="body" sz="quarter" idx="3"/>
          </p:nvPr>
        </p:nvSpPr>
        <p:spPr>
          <a:solidFill>
            <a:schemeClr val="accent5"/>
          </a:solidFill>
        </p:spPr>
        <p:txBody>
          <a:bodyPr rtlCol="0">
            <a:normAutofit/>
          </a:bodyPr>
          <a:lstStyle/>
          <a:p>
            <a:pPr eaLnBrk="1" fontAlgn="auto" hangingPunct="1">
              <a:spcAft>
                <a:spcPts val="0"/>
              </a:spcAft>
              <a:defRPr/>
            </a:pPr>
            <a:r>
              <a:rPr lang="en-US" dirty="0" smtClean="0"/>
              <a:t>Cons</a:t>
            </a:r>
          </a:p>
        </p:txBody>
      </p:sp>
      <p:sp>
        <p:nvSpPr>
          <p:cNvPr id="6" name="Content Placeholder 5"/>
          <p:cNvSpPr>
            <a:spLocks noGrp="1"/>
          </p:cNvSpPr>
          <p:nvPr>
            <p:ph sz="quarter" idx="4"/>
          </p:nvPr>
        </p:nvSpPr>
        <p:spPr>
          <a:solidFill>
            <a:schemeClr val="accent5"/>
          </a:solidFill>
        </p:spPr>
        <p:txBody>
          <a:bodyPr rtlCol="0">
            <a:normAutofit/>
          </a:bodyPr>
          <a:lstStyle/>
          <a:p>
            <a:pPr>
              <a:buFont typeface="Arial" charset="0"/>
              <a:buChar char="•"/>
              <a:defRPr/>
            </a:pPr>
            <a:r>
              <a:rPr lang="en-US" dirty="0" smtClean="0"/>
              <a:t>Does not resolve trauma</a:t>
            </a:r>
          </a:p>
          <a:p>
            <a:pPr>
              <a:buFont typeface="Arial" charset="0"/>
              <a:buChar char="•"/>
              <a:defRPr/>
            </a:pPr>
            <a:r>
              <a:rPr lang="en-US" dirty="0" smtClean="0"/>
              <a:t>Does not directly facilitate attachment</a:t>
            </a:r>
          </a:p>
          <a:p>
            <a:pPr>
              <a:buFont typeface="Arial" charset="0"/>
              <a:buChar char="•"/>
              <a:defRPr/>
            </a:pPr>
            <a:r>
              <a:rPr lang="en-US" dirty="0" smtClean="0"/>
              <a:t>Does not help parent with child's behaviors</a:t>
            </a:r>
          </a:p>
          <a:p>
            <a:pPr eaLnBrk="1" fontAlgn="auto" hangingPunct="1">
              <a:spcAft>
                <a:spcPts val="0"/>
              </a:spcAft>
              <a:defRPr/>
            </a:pPr>
            <a:endParaRPr lang="en-US" dirty="0" smtClean="0"/>
          </a:p>
        </p:txBody>
      </p:sp>
      <p:sp>
        <p:nvSpPr>
          <p:cNvPr id="8" name="Slide Number Placeholder 7"/>
          <p:cNvSpPr>
            <a:spLocks noGrp="1"/>
          </p:cNvSpPr>
          <p:nvPr>
            <p:ph type="sldNum" sz="quarter" idx="10"/>
          </p:nvPr>
        </p:nvSpPr>
        <p:spPr/>
        <p:txBody>
          <a:bodyPr/>
          <a:lstStyle/>
          <a:p>
            <a:pPr>
              <a:defRPr/>
            </a:pPr>
            <a:fld id="{A4624807-03D1-4D82-87D2-E5151F74A2DA}"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rtlCol="0">
            <a:normAutofit/>
          </a:bodyPr>
          <a:lstStyle/>
          <a:p>
            <a:pPr eaLnBrk="1" fontAlgn="auto" hangingPunct="1">
              <a:spcAft>
                <a:spcPts val="0"/>
              </a:spcAft>
              <a:defRPr/>
            </a:pPr>
            <a:r>
              <a:rPr lang="en-US" dirty="0" smtClean="0"/>
              <a:t>Agenda</a:t>
            </a:r>
          </a:p>
        </p:txBody>
      </p:sp>
      <p:sp>
        <p:nvSpPr>
          <p:cNvPr id="3" name="Content Placeholder 2"/>
          <p:cNvSpPr>
            <a:spLocks noGrp="1"/>
          </p:cNvSpPr>
          <p:nvPr>
            <p:ph idx="1"/>
          </p:nvPr>
        </p:nvSpPr>
        <p:spPr>
          <a:solidFill>
            <a:schemeClr val="accent3">
              <a:lumMod val="20000"/>
              <a:lumOff val="80000"/>
            </a:schemeClr>
          </a:solidFill>
        </p:spPr>
        <p:txBody>
          <a:bodyPr rtlCol="0">
            <a:normAutofit/>
          </a:bodyPr>
          <a:lstStyle/>
          <a:p>
            <a:pPr marL="914400" indent="-677863" eaLnBrk="1" fontAlgn="auto" hangingPunct="1">
              <a:spcAft>
                <a:spcPts val="0"/>
              </a:spcAft>
              <a:buFont typeface="Arial" pitchFamily="34" charset="0"/>
              <a:buAutoNum type="romanUcPeriod"/>
              <a:defRPr/>
            </a:pPr>
            <a:endParaRPr lang="en-US" dirty="0" smtClean="0"/>
          </a:p>
          <a:p>
            <a:pPr marL="914400" indent="-677863" eaLnBrk="1" fontAlgn="auto" hangingPunct="1">
              <a:spcAft>
                <a:spcPts val="0"/>
              </a:spcAft>
              <a:buFont typeface="Arial" pitchFamily="34" charset="0"/>
              <a:buAutoNum type="romanUcPeriod"/>
              <a:defRPr/>
            </a:pPr>
            <a:r>
              <a:rPr lang="en-US" dirty="0" smtClean="0"/>
              <a:t>Introduction</a:t>
            </a:r>
          </a:p>
          <a:p>
            <a:pPr marL="914400" indent="-677863" eaLnBrk="1" fontAlgn="auto" hangingPunct="1">
              <a:spcAft>
                <a:spcPts val="0"/>
              </a:spcAft>
              <a:buFont typeface="Arial" pitchFamily="34" charset="0"/>
              <a:buAutoNum type="romanUcPeriod"/>
              <a:defRPr/>
            </a:pPr>
            <a:r>
              <a:rPr lang="en-US" dirty="0" smtClean="0"/>
              <a:t>Definition and symptoms of RAD</a:t>
            </a:r>
          </a:p>
          <a:p>
            <a:pPr marL="914400" indent="-677863" eaLnBrk="1" fontAlgn="auto" hangingPunct="1">
              <a:spcAft>
                <a:spcPts val="0"/>
              </a:spcAft>
              <a:buFont typeface="Arial" pitchFamily="34" charset="0"/>
              <a:buAutoNum type="romanUcPeriod"/>
              <a:defRPr/>
            </a:pPr>
            <a:r>
              <a:rPr lang="en-US" dirty="0" smtClean="0"/>
              <a:t>Related Disorders and Differential Diagnosis</a:t>
            </a:r>
          </a:p>
          <a:p>
            <a:pPr marL="914400" indent="-677863" eaLnBrk="1" fontAlgn="auto" hangingPunct="1">
              <a:spcAft>
                <a:spcPts val="0"/>
              </a:spcAft>
              <a:buFont typeface="Arial" pitchFamily="34" charset="0"/>
              <a:buAutoNum type="romanUcPeriod"/>
              <a:defRPr/>
            </a:pPr>
            <a:r>
              <a:rPr lang="en-US" dirty="0" smtClean="0"/>
              <a:t>Case Management</a:t>
            </a:r>
          </a:p>
          <a:p>
            <a:pPr marL="914400" indent="-677863" eaLnBrk="1" fontAlgn="auto" hangingPunct="1">
              <a:spcAft>
                <a:spcPts val="0"/>
              </a:spcAft>
              <a:buFont typeface="Arial" pitchFamily="34" charset="0"/>
              <a:buAutoNum type="romanUcPeriod"/>
              <a:defRPr/>
            </a:pPr>
            <a:r>
              <a:rPr lang="en-US" dirty="0" smtClean="0"/>
              <a:t>Interventions</a:t>
            </a:r>
          </a:p>
          <a:p>
            <a:pPr marL="914400" indent="-677863" eaLnBrk="1" fontAlgn="auto" hangingPunct="1">
              <a:spcAft>
                <a:spcPts val="0"/>
              </a:spcAft>
              <a:buFont typeface="Arial" pitchFamily="34" charset="0"/>
              <a:buAutoNum type="romanUcPeriod"/>
              <a:defRPr/>
            </a:pPr>
            <a:r>
              <a:rPr lang="en-US" dirty="0" smtClean="0"/>
              <a:t>Parenting Techniques</a:t>
            </a:r>
          </a:p>
          <a:p>
            <a:pPr marL="914400" indent="-677863" eaLnBrk="1" fontAlgn="auto" hangingPunct="1">
              <a:spcAft>
                <a:spcPts val="0"/>
              </a:spcAft>
              <a:buFont typeface="Arial" pitchFamily="34" charset="0"/>
              <a:buAutoNum type="romanUcPeriod"/>
              <a:defRPr/>
            </a:pPr>
            <a:r>
              <a:rPr lang="en-US" dirty="0" smtClean="0"/>
              <a:t>Summary and closing</a:t>
            </a:r>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dirty="0" smtClean="0"/>
              <a:t>Sensory Integration</a:t>
            </a:r>
          </a:p>
        </p:txBody>
      </p:sp>
      <p:sp>
        <p:nvSpPr>
          <p:cNvPr id="3" name="Content Placeholder 2"/>
          <p:cNvSpPr>
            <a:spLocks noGrp="1"/>
          </p:cNvSpPr>
          <p:nvPr>
            <p:ph idx="1"/>
          </p:nvPr>
        </p:nvSpPr>
        <p:spPr>
          <a:solidFill>
            <a:schemeClr val="accent5"/>
          </a:solidFill>
        </p:spPr>
        <p:txBody>
          <a:bodyPr rtlCol="0">
            <a:normAutofit/>
          </a:bodyPr>
          <a:lstStyle/>
          <a:p>
            <a:pPr eaLnBrk="1" fontAlgn="auto" hangingPunct="1">
              <a:spcAft>
                <a:spcPts val="0"/>
              </a:spcAft>
              <a:defRPr/>
            </a:pPr>
            <a:r>
              <a:rPr lang="en-US" dirty="0"/>
              <a:t>U</a:t>
            </a:r>
            <a:r>
              <a:rPr lang="en-US" dirty="0" smtClean="0"/>
              <a:t>sed by specially trained Occupational Therapists to help the children normalize their sensory systems</a:t>
            </a:r>
          </a:p>
          <a:p>
            <a:pPr eaLnBrk="1" fontAlgn="auto" hangingPunct="1">
              <a:spcAft>
                <a:spcPts val="0"/>
              </a:spcAft>
              <a:defRPr/>
            </a:pPr>
            <a:r>
              <a:rPr lang="en-US" dirty="0" smtClean="0"/>
              <a:t>Often children with RAD are overly sensitive to ordinary sensory input</a:t>
            </a:r>
          </a:p>
          <a:p>
            <a:pPr lvl="1" fontAlgn="auto">
              <a:spcAft>
                <a:spcPts val="0"/>
              </a:spcAft>
              <a:defRPr/>
            </a:pPr>
            <a:r>
              <a:rPr lang="en-US" dirty="0" smtClean="0"/>
              <a:t>Sight, sound, taste, smell, touch, proprioceptive, vestibular</a:t>
            </a:r>
          </a:p>
          <a:p>
            <a:pPr eaLnBrk="1" fontAlgn="auto" hangingPunct="1">
              <a:spcAft>
                <a:spcPts val="0"/>
              </a:spcAft>
              <a:defRPr/>
            </a:pPr>
            <a:r>
              <a:rPr lang="en-US" dirty="0" smtClean="0"/>
              <a:t>Sensory defensiveness puts them into "fight/flight mode</a:t>
            </a:r>
          </a:p>
          <a:p>
            <a:pPr eaLnBrk="1" fontAlgn="auto" hangingPunct="1">
              <a:spcAft>
                <a:spcPts val="0"/>
              </a:spcAft>
              <a:defRPr/>
            </a:pPr>
            <a:r>
              <a:rPr lang="en-US" dirty="0" smtClean="0"/>
              <a:t>View the video to learn more about the seven senses that provide input to the brain throughout each day</a:t>
            </a:r>
          </a:p>
          <a:p>
            <a:pPr fontAlgn="auto">
              <a:spcAft>
                <a:spcPts val="0"/>
              </a:spcAft>
              <a:defRPr/>
            </a:pPr>
            <a:r>
              <a:rPr lang="en-US" u="sng" dirty="0">
                <a:hlinkClick r:id="rId2"/>
              </a:rPr>
              <a:t>http://www.youtube.com/watch?v=iNEXf7MA884</a:t>
            </a:r>
            <a:endParaRPr lang="en-US" dirty="0" smtClean="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rtlCol="0">
            <a:noAutofit/>
          </a:bodyPr>
          <a:lstStyle/>
          <a:p>
            <a:pPr eaLnBrk="1" fontAlgn="auto" hangingPunct="1">
              <a:spcAft>
                <a:spcPts val="0"/>
              </a:spcAft>
              <a:defRPr/>
            </a:pPr>
            <a:r>
              <a:rPr lang="en-US" dirty="0" smtClean="0"/>
              <a:t>Sensory Integration</a:t>
            </a:r>
          </a:p>
        </p:txBody>
      </p:sp>
      <p:sp>
        <p:nvSpPr>
          <p:cNvPr id="3" name="Text Placeholder 2"/>
          <p:cNvSpPr>
            <a:spLocks noGrp="1"/>
          </p:cNvSpPr>
          <p:nvPr>
            <p:ph type="body" idx="1"/>
          </p:nvPr>
        </p:nvSpPr>
        <p:spPr>
          <a:solidFill>
            <a:schemeClr val="accent5"/>
          </a:solidFill>
        </p:spPr>
        <p:txBody>
          <a:bodyPr rtlCol="0">
            <a:normAutofit/>
          </a:bodyPr>
          <a:lstStyle/>
          <a:p>
            <a:pPr eaLnBrk="1" fontAlgn="auto" hangingPunct="1">
              <a:spcAft>
                <a:spcPts val="0"/>
              </a:spcAft>
              <a:defRPr/>
            </a:pPr>
            <a:r>
              <a:rPr lang="en-US" dirty="0" smtClean="0"/>
              <a:t>Pros</a:t>
            </a:r>
          </a:p>
        </p:txBody>
      </p:sp>
      <p:sp>
        <p:nvSpPr>
          <p:cNvPr id="4" name="Content Placeholder 3"/>
          <p:cNvSpPr>
            <a:spLocks noGrp="1"/>
          </p:cNvSpPr>
          <p:nvPr>
            <p:ph sz="half" idx="2"/>
          </p:nvPr>
        </p:nvSpPr>
        <p:spPr>
          <a:solidFill>
            <a:schemeClr val="accent5"/>
          </a:solidFill>
        </p:spPr>
        <p:txBody>
          <a:bodyPr rtlCol="0">
            <a:normAutofit/>
          </a:bodyPr>
          <a:lstStyle/>
          <a:p>
            <a:pPr>
              <a:buFont typeface="Arial" charset="0"/>
              <a:buChar char="•"/>
              <a:defRPr/>
            </a:pPr>
            <a:r>
              <a:rPr lang="en-US" dirty="0" smtClean="0"/>
              <a:t>Normalizes brain function to allow for improved interactions</a:t>
            </a:r>
          </a:p>
          <a:p>
            <a:pPr>
              <a:buFont typeface="Arial" charset="0"/>
              <a:buChar char="•"/>
              <a:defRPr/>
            </a:pPr>
            <a:r>
              <a:rPr lang="en-US" dirty="0" smtClean="0"/>
              <a:t>Allows child to accept parental nurturing</a:t>
            </a:r>
          </a:p>
          <a:p>
            <a:pPr>
              <a:buFont typeface="Arial" charset="0"/>
              <a:buChar char="•"/>
              <a:defRPr/>
            </a:pPr>
            <a:r>
              <a:rPr lang="en-US" dirty="0" smtClean="0"/>
              <a:t>Can improve attention</a:t>
            </a:r>
          </a:p>
          <a:p>
            <a:pPr>
              <a:buFont typeface="Arial" charset="0"/>
              <a:buChar char="•"/>
              <a:defRPr/>
            </a:pPr>
            <a:r>
              <a:rPr lang="en-US" dirty="0" smtClean="0"/>
              <a:t>Can improve self regulation</a:t>
            </a:r>
          </a:p>
          <a:p>
            <a:pPr eaLnBrk="1" fontAlgn="auto" hangingPunct="1">
              <a:spcAft>
                <a:spcPts val="0"/>
              </a:spcAft>
              <a:defRPr/>
            </a:pPr>
            <a:endParaRPr lang="en-US" dirty="0" smtClean="0"/>
          </a:p>
        </p:txBody>
      </p:sp>
      <p:sp>
        <p:nvSpPr>
          <p:cNvPr id="5" name="Text Placeholder 4"/>
          <p:cNvSpPr>
            <a:spLocks noGrp="1"/>
          </p:cNvSpPr>
          <p:nvPr>
            <p:ph type="body" sz="quarter" idx="3"/>
          </p:nvPr>
        </p:nvSpPr>
        <p:spPr>
          <a:solidFill>
            <a:schemeClr val="accent5"/>
          </a:solidFill>
        </p:spPr>
        <p:txBody>
          <a:bodyPr rtlCol="0">
            <a:normAutofit/>
          </a:bodyPr>
          <a:lstStyle/>
          <a:p>
            <a:pPr eaLnBrk="1" fontAlgn="auto" hangingPunct="1">
              <a:spcAft>
                <a:spcPts val="0"/>
              </a:spcAft>
              <a:defRPr/>
            </a:pPr>
            <a:r>
              <a:rPr lang="en-US" dirty="0" smtClean="0"/>
              <a:t>Cons</a:t>
            </a:r>
          </a:p>
        </p:txBody>
      </p:sp>
      <p:sp>
        <p:nvSpPr>
          <p:cNvPr id="6" name="Content Placeholder 5"/>
          <p:cNvSpPr>
            <a:spLocks noGrp="1"/>
          </p:cNvSpPr>
          <p:nvPr>
            <p:ph sz="quarter" idx="4"/>
          </p:nvPr>
        </p:nvSpPr>
        <p:spPr>
          <a:solidFill>
            <a:schemeClr val="accent5"/>
          </a:solidFill>
        </p:spPr>
        <p:txBody>
          <a:bodyPr rtlCol="0">
            <a:normAutofit/>
          </a:bodyPr>
          <a:lstStyle/>
          <a:p>
            <a:pPr eaLnBrk="1" fontAlgn="auto" hangingPunct="1">
              <a:spcAft>
                <a:spcPts val="0"/>
              </a:spcAft>
              <a:defRPr/>
            </a:pPr>
            <a:r>
              <a:rPr lang="en-US" dirty="0" smtClean="0"/>
              <a:t>Not all occupational therapists are well trained in this area</a:t>
            </a:r>
          </a:p>
          <a:p>
            <a:pPr eaLnBrk="1" fontAlgn="auto" hangingPunct="1">
              <a:spcAft>
                <a:spcPts val="0"/>
              </a:spcAft>
              <a:defRPr/>
            </a:pPr>
            <a:endParaRPr lang="en-US" dirty="0" smtClean="0"/>
          </a:p>
        </p:txBody>
      </p:sp>
      <p:sp>
        <p:nvSpPr>
          <p:cNvPr id="8" name="Slide Number Placeholder 7"/>
          <p:cNvSpPr>
            <a:spLocks noGrp="1"/>
          </p:cNvSpPr>
          <p:nvPr>
            <p:ph type="sldNum" sz="quarter" idx="10"/>
          </p:nvPr>
        </p:nvSpPr>
        <p:spPr/>
        <p:txBody>
          <a:bodyPr/>
          <a:lstStyle/>
          <a:p>
            <a:pPr>
              <a:defRPr/>
            </a:pPr>
            <a:fld id="{A4624807-03D1-4D82-87D2-E5151F74A2DA}"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5"/>
          </a:solidFill>
        </p:spPr>
        <p:txBody>
          <a:bodyPr rtlCol="0">
            <a:normAutofit/>
          </a:bodyPr>
          <a:lstStyle/>
          <a:p>
            <a:pPr eaLnBrk="1" fontAlgn="auto" hangingPunct="1">
              <a:spcAft>
                <a:spcPts val="0"/>
              </a:spcAft>
              <a:defRPr/>
            </a:pPr>
            <a:r>
              <a:rPr lang="en-US" b="1" dirty="0" smtClean="0"/>
              <a:t>Key Questions to Ask Treatment Specialists:</a:t>
            </a:r>
            <a:endParaRPr lang="en-US" dirty="0" smtClean="0"/>
          </a:p>
        </p:txBody>
      </p:sp>
      <p:sp>
        <p:nvSpPr>
          <p:cNvPr id="6" name="Content Placeholder 2"/>
          <p:cNvSpPr>
            <a:spLocks noGrp="1"/>
          </p:cNvSpPr>
          <p:nvPr>
            <p:ph idx="1"/>
          </p:nvPr>
        </p:nvSpPr>
        <p:spPr>
          <a:solidFill>
            <a:schemeClr val="accent5"/>
          </a:solidFill>
        </p:spPr>
        <p:txBody>
          <a:bodyPr rtlCol="0">
            <a:normAutofit fontScale="92500"/>
          </a:bodyPr>
          <a:lstStyle/>
          <a:p>
            <a:pPr indent="-58738" eaLnBrk="1" fontAlgn="auto" hangingPunct="1">
              <a:spcAft>
                <a:spcPts val="0"/>
              </a:spcAft>
              <a:buFont typeface="Wingdings" pitchFamily="2" charset="2"/>
              <a:buChar char="Ø"/>
              <a:defRPr/>
            </a:pPr>
            <a:r>
              <a:rPr lang="en-US" dirty="0" smtClean="0"/>
              <a:t>Do you have previous experience working with children diagnosed with Reactive Attachment Disorder? </a:t>
            </a:r>
          </a:p>
          <a:p>
            <a:pPr indent="-58738" eaLnBrk="1" fontAlgn="auto" hangingPunct="1">
              <a:spcAft>
                <a:spcPts val="0"/>
              </a:spcAft>
              <a:buFont typeface="Wingdings" pitchFamily="2" charset="2"/>
              <a:buChar char="Ø"/>
              <a:defRPr/>
            </a:pPr>
            <a:endParaRPr lang="en-US" dirty="0" smtClean="0"/>
          </a:p>
          <a:p>
            <a:pPr indent="-58738" eaLnBrk="1" fontAlgn="auto" hangingPunct="1">
              <a:spcAft>
                <a:spcPts val="0"/>
              </a:spcAft>
              <a:buFont typeface="Wingdings" pitchFamily="2" charset="2"/>
              <a:buChar char="Ø"/>
              <a:defRPr/>
            </a:pPr>
            <a:r>
              <a:rPr lang="en-US" dirty="0" smtClean="0"/>
              <a:t>How will you address/treat their attachment disorder?</a:t>
            </a:r>
          </a:p>
          <a:p>
            <a:pPr indent="-58738" eaLnBrk="1" fontAlgn="auto" hangingPunct="1">
              <a:spcAft>
                <a:spcPts val="0"/>
              </a:spcAft>
              <a:buFont typeface="Wingdings" pitchFamily="2" charset="2"/>
              <a:buChar char="Ø"/>
              <a:defRPr/>
            </a:pPr>
            <a:endParaRPr lang="en-US" dirty="0" smtClean="0"/>
          </a:p>
          <a:p>
            <a:pPr indent="-58738" eaLnBrk="1" fontAlgn="auto" hangingPunct="1">
              <a:spcAft>
                <a:spcPts val="0"/>
              </a:spcAft>
              <a:buFont typeface="Wingdings" pitchFamily="2" charset="2"/>
              <a:buChar char="Ø"/>
              <a:defRPr/>
            </a:pPr>
            <a:r>
              <a:rPr lang="en-US" dirty="0" smtClean="0"/>
              <a:t>Do you involve the current caregivers/reunification caregivers in treatment? </a:t>
            </a:r>
          </a:p>
          <a:p>
            <a:pPr indent="-58738" eaLnBrk="1" fontAlgn="auto" hangingPunct="1">
              <a:spcAft>
                <a:spcPts val="0"/>
              </a:spcAft>
              <a:buFont typeface="Wingdings" pitchFamily="2" charset="2"/>
              <a:buChar char="Ø"/>
              <a:defRPr/>
            </a:pPr>
            <a:endParaRPr lang="en-US" dirty="0" smtClean="0"/>
          </a:p>
          <a:p>
            <a:pPr indent="-58738" eaLnBrk="1" fontAlgn="auto" hangingPunct="1">
              <a:spcAft>
                <a:spcPts val="0"/>
              </a:spcAft>
              <a:buFont typeface="Wingdings" pitchFamily="2" charset="2"/>
              <a:buChar char="Ø"/>
              <a:defRPr/>
            </a:pPr>
            <a:r>
              <a:rPr lang="en-US" dirty="0" smtClean="0"/>
              <a:t>If the child will need to relocate from a group home/treatment facility, when will you begin transfer planning? How will you facilitate the transfer? </a:t>
            </a:r>
          </a:p>
          <a:p>
            <a:pPr eaLnBrk="1" fontAlgn="auto" hangingPunct="1">
              <a:spcAft>
                <a:spcPts val="0"/>
              </a:spcAft>
              <a:buFont typeface="Arial" pitchFamily="34" charset="0"/>
              <a:buNone/>
              <a:defRPr/>
            </a:pPr>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62</a:t>
            </a:fld>
            <a:endParaRPr lang="en-US" dirty="0"/>
          </a:p>
        </p:txBody>
      </p:sp>
    </p:spTree>
    <p:extLst>
      <p:ext uri="{BB962C8B-B14F-4D97-AF65-F5344CB8AC3E}">
        <p14:creationId xmlns:p14="http://schemas.microsoft.com/office/powerpoint/2010/main" val="660424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rtlCol="0">
            <a:normAutofit/>
          </a:bodyPr>
          <a:lstStyle/>
          <a:p>
            <a:pPr eaLnBrk="1" fontAlgn="auto" hangingPunct="1">
              <a:spcAft>
                <a:spcPts val="0"/>
              </a:spcAft>
              <a:defRPr/>
            </a:pPr>
            <a:r>
              <a:rPr lang="en-US" dirty="0" smtClean="0"/>
              <a:t>Section </a:t>
            </a:r>
            <a:r>
              <a:rPr lang="en-US" smtClean="0"/>
              <a:t>VI: Parenting </a:t>
            </a:r>
            <a:r>
              <a:rPr lang="en-US" dirty="0" smtClean="0"/>
              <a:t>Techniques </a:t>
            </a:r>
          </a:p>
        </p:txBody>
      </p:sp>
      <p:pic>
        <p:nvPicPr>
          <p:cNvPr id="67587" name="Picture 2" descr="C:\Documents and Settings\Owner\Local Settings\Temporary Internet Files\Content.IE5\GW2WDVQU\MPj04423770000[1].jpg"/>
          <p:cNvPicPr>
            <a:picLocks noGrp="1" noChangeAspect="1" noChangeArrowheads="1"/>
          </p:cNvPicPr>
          <p:nvPr>
            <p:ph idx="1"/>
          </p:nvPr>
        </p:nvPicPr>
        <p:blipFill>
          <a:blip r:embed="rId2" cstate="print"/>
          <a:srcRect/>
          <a:stretch>
            <a:fillRect/>
          </a:stretch>
        </p:blipFill>
        <p:spPr>
          <a:xfrm>
            <a:off x="1177925" y="1600200"/>
            <a:ext cx="6788150" cy="4525963"/>
          </a:xfrm>
          <a:noFill/>
        </p:spPr>
      </p:pic>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dirty="0" smtClean="0"/>
              <a:t>Attachment Parenting: Lego Level</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eaLnBrk="1" hangingPunct="1">
              <a:buFont typeface="Wingdings" pitchFamily="2" charset="2"/>
              <a:buChar char="v"/>
              <a:defRPr/>
            </a:pPr>
            <a:r>
              <a:rPr lang="en-US" dirty="0" smtClean="0"/>
              <a:t>The </a:t>
            </a:r>
            <a:r>
              <a:rPr lang="en-US" dirty="0"/>
              <a:t>child plays near </a:t>
            </a:r>
            <a:r>
              <a:rPr lang="en-US" dirty="0" smtClean="0"/>
              <a:t>a parent </a:t>
            </a:r>
            <a:r>
              <a:rPr lang="en-US" dirty="0"/>
              <a:t>with basic </a:t>
            </a:r>
            <a:r>
              <a:rPr lang="en-US" dirty="0" smtClean="0"/>
              <a:t>toys </a:t>
            </a:r>
          </a:p>
          <a:p>
            <a:pPr eaLnBrk="1" hangingPunct="1">
              <a:buFont typeface="Wingdings" pitchFamily="2" charset="2"/>
              <a:buChar char="v"/>
              <a:defRPr/>
            </a:pPr>
            <a:endParaRPr lang="en-US" dirty="0" smtClean="0"/>
          </a:p>
          <a:p>
            <a:pPr eaLnBrk="1" hangingPunct="1">
              <a:buFont typeface="Wingdings" pitchFamily="2" charset="2"/>
              <a:buChar char="v"/>
              <a:defRPr/>
            </a:pPr>
            <a:r>
              <a:rPr lang="en-US" dirty="0" smtClean="0"/>
              <a:t>Play </a:t>
            </a:r>
            <a:r>
              <a:rPr lang="en-US" dirty="0"/>
              <a:t>is simple and requires the child to interact in a creative way with </a:t>
            </a:r>
            <a:r>
              <a:rPr lang="en-US" dirty="0" smtClean="0"/>
              <a:t>toys </a:t>
            </a:r>
          </a:p>
          <a:p>
            <a:pPr eaLnBrk="1" hangingPunct="1">
              <a:buFont typeface="Wingdings" pitchFamily="2" charset="2"/>
              <a:buChar char="v"/>
              <a:defRPr/>
            </a:pPr>
            <a:endParaRPr lang="en-US" dirty="0" smtClean="0"/>
          </a:p>
          <a:p>
            <a:pPr eaLnBrk="1" hangingPunct="1">
              <a:buFont typeface="Wingdings" pitchFamily="2" charset="2"/>
              <a:buChar char="v"/>
              <a:defRPr/>
            </a:pPr>
            <a:r>
              <a:rPr lang="en-US" dirty="0" smtClean="0"/>
              <a:t>Toys </a:t>
            </a:r>
            <a:r>
              <a:rPr lang="en-US" dirty="0"/>
              <a:t>are </a:t>
            </a:r>
            <a:r>
              <a:rPr lang="en-US" dirty="0" smtClean="0"/>
              <a:t>Legos</a:t>
            </a:r>
            <a:r>
              <a:rPr lang="en-US" dirty="0"/>
              <a:t>, puzzles, coloring books, </a:t>
            </a:r>
            <a:r>
              <a:rPr lang="en-US" dirty="0" smtClean="0"/>
              <a:t>etc.  </a:t>
            </a:r>
          </a:p>
          <a:p>
            <a:pPr eaLnBrk="1" hangingPunct="1">
              <a:buFont typeface="Wingdings" pitchFamily="2" charset="2"/>
              <a:buChar char="v"/>
              <a:defRPr/>
            </a:pPr>
            <a:endParaRPr lang="en-US" dirty="0"/>
          </a:p>
          <a:p>
            <a:pPr eaLnBrk="1" hangingPunct="1">
              <a:buFont typeface="Wingdings" pitchFamily="2" charset="2"/>
              <a:buChar char="v"/>
              <a:defRPr/>
            </a:pPr>
            <a:r>
              <a:rPr lang="en-US" dirty="0" smtClean="0"/>
              <a:t>Only </a:t>
            </a:r>
            <a:r>
              <a:rPr lang="en-US" dirty="0"/>
              <a:t>a few toys are used at a </a:t>
            </a:r>
            <a:r>
              <a:rPr lang="en-US" dirty="0" smtClean="0"/>
              <a:t>time  </a:t>
            </a:r>
          </a:p>
          <a:p>
            <a:pPr eaLnBrk="1" hangingPunct="1">
              <a:buFont typeface="Wingdings" pitchFamily="2" charset="2"/>
              <a:buChar char="v"/>
              <a:defRPr/>
            </a:pPr>
            <a:endParaRPr lang="en-US" dirty="0" smtClean="0"/>
          </a:p>
          <a:p>
            <a:pPr eaLnBrk="1" hangingPunct="1">
              <a:buFont typeface="Wingdings" pitchFamily="2" charset="2"/>
              <a:buChar char="v"/>
              <a:defRPr/>
            </a:pPr>
            <a:r>
              <a:rPr lang="en-US" dirty="0" smtClean="0"/>
              <a:t>Parent </a:t>
            </a:r>
            <a:r>
              <a:rPr lang="en-US" dirty="0"/>
              <a:t>chooses the play activity, thereby maintaining </a:t>
            </a:r>
            <a:r>
              <a:rPr lang="en-US" dirty="0" smtClean="0"/>
              <a:t>control</a:t>
            </a: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793376"/>
            <a:ext cx="8702565" cy="591671"/>
          </a:xfrm>
        </p:spPr>
        <p:txBody>
          <a:bodyPr>
            <a:normAutofit/>
          </a:bodyPr>
          <a:lstStyle/>
          <a:p>
            <a:pPr eaLnBrk="1" hangingPunct="1">
              <a:defRPr/>
            </a:pPr>
            <a:r>
              <a:rPr lang="en-US" b="1" dirty="0" smtClean="0"/>
              <a:t>Attachment Parenting: Steel Box/Velvet Lining</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eaLnBrk="1" hangingPunct="1">
              <a:buFont typeface="Wingdings" pitchFamily="2" charset="2"/>
              <a:buChar char="v"/>
              <a:defRPr/>
            </a:pPr>
            <a:r>
              <a:rPr lang="en-US" dirty="0" smtClean="0"/>
              <a:t>Create </a:t>
            </a:r>
            <a:r>
              <a:rPr lang="en-US" dirty="0"/>
              <a:t>a small, highly structured world for the </a:t>
            </a:r>
            <a:r>
              <a:rPr lang="en-US" dirty="0" smtClean="0"/>
              <a:t>child </a:t>
            </a:r>
            <a:r>
              <a:rPr lang="en-US" dirty="0"/>
              <a:t>where they can experience safety and security and begin to learn to trust the world and the people around </a:t>
            </a:r>
            <a:r>
              <a:rPr lang="en-US" dirty="0" smtClean="0"/>
              <a:t>them </a:t>
            </a:r>
          </a:p>
          <a:p>
            <a:pPr eaLnBrk="1" hangingPunct="1">
              <a:buFont typeface="Wingdings" pitchFamily="2" charset="2"/>
              <a:buChar char="v"/>
              <a:defRPr/>
            </a:pPr>
            <a:endParaRPr lang="en-US" sz="900" dirty="0" smtClean="0"/>
          </a:p>
          <a:p>
            <a:pPr eaLnBrk="1" hangingPunct="1">
              <a:buFont typeface="Wingdings" pitchFamily="2" charset="2"/>
              <a:buChar char="v"/>
              <a:defRPr/>
            </a:pPr>
            <a:r>
              <a:rPr lang="en-US" dirty="0" smtClean="0"/>
              <a:t>Children </a:t>
            </a:r>
            <a:r>
              <a:rPr lang="en-US" dirty="0"/>
              <a:t>need to first relate to people, eliminating 'things' from their life helps them focus on </a:t>
            </a:r>
            <a:r>
              <a:rPr lang="en-US" dirty="0" smtClean="0"/>
              <a:t>relationships </a:t>
            </a:r>
          </a:p>
          <a:p>
            <a:pPr eaLnBrk="1" hangingPunct="1">
              <a:buFont typeface="Wingdings" pitchFamily="2" charset="2"/>
              <a:buChar char="v"/>
              <a:defRPr/>
            </a:pPr>
            <a:endParaRPr lang="en-US" sz="900" dirty="0" smtClean="0"/>
          </a:p>
          <a:p>
            <a:pPr>
              <a:buFont typeface="Wingdings" pitchFamily="2" charset="2"/>
              <a:buChar char="v"/>
              <a:defRPr/>
            </a:pPr>
            <a:r>
              <a:rPr lang="en-US" dirty="0" smtClean="0"/>
              <a:t>The child's room should be almost empty, bed and dresser only </a:t>
            </a:r>
          </a:p>
          <a:p>
            <a:pPr>
              <a:buFont typeface="Wingdings" pitchFamily="2" charset="2"/>
              <a:buChar char="v"/>
              <a:defRPr/>
            </a:pPr>
            <a:endParaRPr lang="en-US" sz="1300" dirty="0" smtClean="0"/>
          </a:p>
          <a:p>
            <a:pPr eaLnBrk="1" hangingPunct="1">
              <a:buFont typeface="Arial" charset="0"/>
              <a:buNone/>
              <a:defRPr/>
            </a:pPr>
            <a:r>
              <a:rPr lang="en-US" dirty="0" smtClean="0"/>
              <a:t>	</a:t>
            </a:r>
            <a:endParaRPr lang="en-US" dirty="0"/>
          </a:p>
          <a:p>
            <a:pPr eaLnBrk="1" hangingPunct="1">
              <a:buFont typeface="Arial" charset="0"/>
              <a:buNone/>
              <a:defRPr/>
            </a:pP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rtlCol="0">
            <a:normAutofit/>
          </a:bodyPr>
          <a:lstStyle/>
          <a:p>
            <a:pPr eaLnBrk="1" fontAlgn="auto" hangingPunct="1">
              <a:spcAft>
                <a:spcPts val="0"/>
              </a:spcAft>
              <a:defRPr/>
            </a:pPr>
            <a:r>
              <a:rPr lang="en-US" b="1" dirty="0" smtClean="0"/>
              <a:t>Principles of Attachment Parenting</a:t>
            </a:r>
            <a:endParaRPr lang="en-US" dirty="0" smtClean="0"/>
          </a:p>
        </p:txBody>
      </p:sp>
      <p:sp>
        <p:nvSpPr>
          <p:cNvPr id="3" name="Content Placeholder 2"/>
          <p:cNvSpPr>
            <a:spLocks noGrp="1"/>
          </p:cNvSpPr>
          <p:nvPr>
            <p:ph idx="1"/>
          </p:nvPr>
        </p:nvSpPr>
        <p:spPr>
          <a:xfrm>
            <a:off x="470645" y="1549192"/>
            <a:ext cx="8247888" cy="4757014"/>
          </a:xfrm>
          <a:solidFill>
            <a:schemeClr val="accent5">
              <a:lumMod val="40000"/>
              <a:lumOff val="60000"/>
            </a:schemeClr>
          </a:solidFill>
        </p:spPr>
        <p:txBody>
          <a:bodyPr rtlCol="0">
            <a:normAutofit fontScale="92500" lnSpcReduction="20000"/>
          </a:bodyPr>
          <a:lstStyle/>
          <a:p>
            <a:pPr eaLnBrk="1" fontAlgn="auto" hangingPunct="1">
              <a:spcAft>
                <a:spcPts val="0"/>
              </a:spcAft>
              <a:buFont typeface="Arial" pitchFamily="34" charset="0"/>
              <a:buBlip>
                <a:blip r:embed="rId2"/>
              </a:buBlip>
              <a:defRPr/>
            </a:pPr>
            <a:r>
              <a:rPr lang="en-US" dirty="0" smtClean="0"/>
              <a:t>Take care of self first</a:t>
            </a:r>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Blip>
                <a:blip r:embed="rId2"/>
              </a:buBlip>
              <a:defRPr/>
            </a:pPr>
            <a:r>
              <a:rPr lang="en-US" dirty="0" smtClean="0"/>
              <a:t>Engender respect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Blip>
                <a:blip r:embed="rId2"/>
              </a:buBlip>
              <a:defRPr/>
            </a:pPr>
            <a:r>
              <a:rPr lang="en-US" dirty="0" smtClean="0"/>
              <a:t>Create structure and consistency</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Blip>
                <a:blip r:embed="rId2"/>
              </a:buBlip>
              <a:defRPr/>
            </a:pPr>
            <a:r>
              <a:rPr lang="en-US" dirty="0" smtClean="0"/>
              <a:t>Establish consequences and restitution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Blip>
                <a:blip r:embed="rId2"/>
              </a:buBlip>
              <a:defRPr/>
            </a:pPr>
            <a:r>
              <a:rPr lang="en-US" dirty="0" smtClean="0"/>
              <a:t>Provide nurture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Blip>
                <a:blip r:embed="rId2"/>
              </a:buBlip>
              <a:defRPr/>
            </a:pPr>
            <a:r>
              <a:rPr lang="en-US" dirty="0" smtClean="0"/>
              <a:t>Process feelings</a:t>
            </a:r>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Blip>
                <a:blip r:embed="rId2"/>
              </a:buBlip>
              <a:defRPr/>
            </a:pPr>
            <a:r>
              <a:rPr lang="en-US" dirty="0" smtClean="0"/>
              <a:t>Provide child with success</a:t>
            </a:r>
          </a:p>
        </p:txBody>
      </p:sp>
      <p:pic>
        <p:nvPicPr>
          <p:cNvPr id="69636" name="Picture 2" descr="C:\Documents and Settings\Owner\Local Settings\Temporary Internet Files\Content.IE5\GW2WDVQU\MPj04464850000[1].jpg"/>
          <p:cNvPicPr>
            <a:picLocks noChangeAspect="1" noChangeArrowheads="1"/>
          </p:cNvPicPr>
          <p:nvPr/>
        </p:nvPicPr>
        <p:blipFill>
          <a:blip r:embed="rId3" cstate="print"/>
          <a:srcRect/>
          <a:stretch>
            <a:fillRect/>
          </a:stretch>
        </p:blipFill>
        <p:spPr bwMode="auto">
          <a:xfrm>
            <a:off x="5707117" y="1434662"/>
            <a:ext cx="3121573" cy="2254469"/>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978"/>
            <a:ext cx="8229600" cy="457201"/>
          </a:xfrm>
        </p:spPr>
        <p:txBody>
          <a:bodyPr>
            <a:noAutofit/>
          </a:bodyPr>
          <a:lstStyle/>
          <a:p>
            <a:pPr eaLnBrk="1" hangingPunct="1">
              <a:defRPr/>
            </a:pPr>
            <a:r>
              <a:rPr lang="en-US" b="1" dirty="0" smtClean="0"/>
              <a:t>Take Care of Self First</a:t>
            </a:r>
            <a:endParaRPr lang="en-US" dirty="0"/>
          </a:p>
        </p:txBody>
      </p:sp>
      <p:sp>
        <p:nvSpPr>
          <p:cNvPr id="3" name="Content Placeholder 2"/>
          <p:cNvSpPr>
            <a:spLocks noGrp="1"/>
          </p:cNvSpPr>
          <p:nvPr>
            <p:ph idx="1"/>
          </p:nvPr>
        </p:nvSpPr>
        <p:spPr>
          <a:xfrm>
            <a:off x="457200" y="1237593"/>
            <a:ext cx="8229600" cy="5115910"/>
          </a:xfrm>
        </p:spPr>
        <p:txBody>
          <a:bodyPr>
            <a:normAutofit/>
          </a:bodyPr>
          <a:lstStyle/>
          <a:p>
            <a:pPr eaLnBrk="1" hangingPunct="1">
              <a:buFont typeface="Arial" charset="0"/>
              <a:buNone/>
              <a:defRPr/>
            </a:pPr>
            <a:r>
              <a:rPr lang="en-US" dirty="0" smtClean="0"/>
              <a:t>If </a:t>
            </a:r>
            <a:r>
              <a:rPr lang="en-US" dirty="0"/>
              <a:t>you don't, you will not be able to help the child </a:t>
            </a:r>
            <a:r>
              <a:rPr lang="en-US" dirty="0" smtClean="0"/>
              <a:t>heal: </a:t>
            </a:r>
            <a:endParaRPr lang="en-US" dirty="0"/>
          </a:p>
          <a:p>
            <a:pPr eaLnBrk="1" hangingPunct="1">
              <a:buFont typeface="Arial" charset="0"/>
              <a:buNone/>
              <a:defRPr/>
            </a:pPr>
            <a:r>
              <a:rPr lang="en-US" dirty="0" smtClean="0"/>
              <a:t>	1. Healthy food</a:t>
            </a:r>
          </a:p>
          <a:p>
            <a:pPr eaLnBrk="1" hangingPunct="1">
              <a:buFont typeface="Arial" charset="0"/>
              <a:buNone/>
              <a:defRPr/>
            </a:pPr>
            <a:r>
              <a:rPr lang="en-US" dirty="0" smtClean="0"/>
              <a:t>	2. Adequate rest</a:t>
            </a:r>
            <a:endParaRPr lang="en-US" dirty="0"/>
          </a:p>
          <a:p>
            <a:pPr eaLnBrk="1" hangingPunct="1">
              <a:buFont typeface="Arial" charset="0"/>
              <a:buNone/>
              <a:defRPr/>
            </a:pPr>
            <a:r>
              <a:rPr lang="en-US" dirty="0" smtClean="0"/>
              <a:t>	3. Respite if possible</a:t>
            </a:r>
            <a:endParaRPr lang="en-US" dirty="0"/>
          </a:p>
          <a:p>
            <a:pPr eaLnBrk="1" hangingPunct="1">
              <a:buFont typeface="Arial" charset="0"/>
              <a:buNone/>
              <a:defRPr/>
            </a:pPr>
            <a:r>
              <a:rPr lang="en-US" dirty="0" smtClean="0"/>
              <a:t>	4. Other healthy/supportive relationships</a:t>
            </a:r>
          </a:p>
          <a:p>
            <a:pPr eaLnBrk="1" hangingPunct="1">
              <a:buFont typeface="Arial" charset="0"/>
              <a:buNone/>
              <a:defRPr/>
            </a:pPr>
            <a:r>
              <a:rPr lang="en-US" dirty="0" smtClean="0"/>
              <a:t>	5. Locks </a:t>
            </a:r>
          </a:p>
          <a:p>
            <a:pPr eaLnBrk="1" hangingPunct="1">
              <a:buFont typeface="Arial" charset="0"/>
              <a:buNone/>
              <a:defRPr/>
            </a:pPr>
            <a:r>
              <a:rPr lang="en-US" dirty="0" smtClean="0"/>
              <a:t>	6. Alarms </a:t>
            </a:r>
          </a:p>
          <a:p>
            <a:pPr eaLnBrk="1" hangingPunct="1">
              <a:buFont typeface="Arial" charset="0"/>
              <a:buNone/>
              <a:defRPr/>
            </a:pPr>
            <a:r>
              <a:rPr lang="en-US" dirty="0" smtClean="0"/>
              <a:t>	7. Every </a:t>
            </a:r>
            <a:r>
              <a:rPr lang="en-US" dirty="0"/>
              <a:t>family member has personal supplies in portable container, locked away from child </a:t>
            </a:r>
            <a:r>
              <a:rPr lang="en-US" dirty="0" smtClean="0"/>
              <a:t>as needed (shampoo</a:t>
            </a:r>
            <a:r>
              <a:rPr lang="en-US" dirty="0"/>
              <a:t>, soap, toothbrush &amp; paste, etc</a:t>
            </a:r>
            <a:r>
              <a:rPr lang="en-US" dirty="0" smtClean="0"/>
              <a:t>.)</a:t>
            </a: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t>Engender Respect</a:t>
            </a: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eaLnBrk="1" hangingPunct="1">
              <a:buFont typeface="Courier New" pitchFamily="49" charset="0"/>
              <a:buChar char="o"/>
              <a:defRPr/>
            </a:pPr>
            <a:r>
              <a:rPr lang="en-US" dirty="0" smtClean="0"/>
              <a:t>Child should give eye contact and speak respectfully when addressed</a:t>
            </a:r>
            <a:endParaRPr lang="en-US" sz="2000" dirty="0" smtClean="0"/>
          </a:p>
          <a:p>
            <a:pPr eaLnBrk="1" hangingPunct="1">
              <a:buFont typeface="Courier New" pitchFamily="49" charset="0"/>
              <a:buChar char="o"/>
              <a:defRPr/>
            </a:pPr>
            <a:r>
              <a:rPr lang="en-US" dirty="0" smtClean="0"/>
              <a:t>Compliance is expected:</a:t>
            </a:r>
            <a:endParaRPr lang="en-US" sz="2000" dirty="0" smtClean="0"/>
          </a:p>
          <a:p>
            <a:pPr lvl="1" eaLnBrk="1" hangingPunct="1">
              <a:buFont typeface="Arial" charset="0"/>
              <a:buNone/>
              <a:defRPr/>
            </a:pPr>
            <a:r>
              <a:rPr lang="en-US" u="sng" dirty="0" smtClean="0"/>
              <a:t>“Puppy practice”</a:t>
            </a:r>
            <a:endParaRPr lang="en-US" sz="1800" u="sng" dirty="0" smtClean="0"/>
          </a:p>
          <a:p>
            <a:pPr lvl="2" eaLnBrk="1" hangingPunct="1">
              <a:buFont typeface="Courier New" pitchFamily="49" charset="0"/>
              <a:buChar char="o"/>
              <a:defRPr/>
            </a:pPr>
            <a:r>
              <a:rPr lang="en-US" sz="2600" dirty="0" smtClean="0"/>
              <a:t>Come, sit, stay, go, no, stop, watch me…</a:t>
            </a:r>
          </a:p>
          <a:p>
            <a:pPr lvl="2" eaLnBrk="1" hangingPunct="1">
              <a:buFont typeface="Courier New" pitchFamily="49" charset="0"/>
              <a:buChar char="o"/>
              <a:defRPr/>
            </a:pPr>
            <a:r>
              <a:rPr lang="en-US" sz="2600" dirty="0" smtClean="0"/>
              <a:t>Have child practice basic compliance- send to other room, when caregiver says the child's name, child is to come, give caregiver eye contact, and say "Yes, _____ (person’s name)?"</a:t>
            </a:r>
          </a:p>
          <a:p>
            <a:pPr lvl="2" eaLnBrk="1" hangingPunct="1">
              <a:buFont typeface="Courier New" pitchFamily="49" charset="0"/>
              <a:buChar char="o"/>
              <a:defRPr/>
            </a:pPr>
            <a:r>
              <a:rPr lang="en-US" sz="2600" dirty="0" smtClean="0"/>
              <a:t>Repeat several times until child complies readily</a:t>
            </a:r>
          </a:p>
          <a:p>
            <a:pPr lvl="2" eaLnBrk="1" hangingPunct="1">
              <a:buFont typeface="Courier New" pitchFamily="49" charset="0"/>
              <a:buChar char="o"/>
              <a:defRPr/>
            </a:pPr>
            <a:r>
              <a:rPr lang="en-US" sz="2600" dirty="0" smtClean="0"/>
              <a:t>Practice other commands other days</a:t>
            </a:r>
          </a:p>
          <a:p>
            <a:pPr lvl="2" eaLnBrk="1" hangingPunct="1">
              <a:buFont typeface="Courier New" pitchFamily="49" charset="0"/>
              <a:buChar char="o"/>
              <a:defRPr/>
            </a:pPr>
            <a:r>
              <a:rPr lang="en-US" sz="2600" dirty="0" smtClean="0"/>
              <a:t>Make up “games” to play to help teach compliance/respectful actions</a:t>
            </a:r>
          </a:p>
          <a:p>
            <a:pPr eaLnBrk="1" hangingPunct="1">
              <a:buFont typeface="Courier New" pitchFamily="49" charset="0"/>
              <a:buChar char="o"/>
              <a:defRPr/>
            </a:pPr>
            <a:r>
              <a:rPr lang="en-US" dirty="0" smtClean="0"/>
              <a:t>Continue puppy practice until child consistently complies with all requests, both in and out of practice situations</a:t>
            </a: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dirty="0" smtClean="0"/>
              <a:t>Create Structure &amp; Consistency</a:t>
            </a:r>
          </a:p>
        </p:txBody>
      </p:sp>
      <p:sp>
        <p:nvSpPr>
          <p:cNvPr id="77827" name="Content Placeholder 2"/>
          <p:cNvSpPr>
            <a:spLocks noGrp="1"/>
          </p:cNvSpPr>
          <p:nvPr>
            <p:ph idx="1"/>
          </p:nvPr>
        </p:nvSpPr>
        <p:spPr/>
        <p:txBody>
          <a:bodyPr/>
          <a:lstStyle/>
          <a:p>
            <a:pPr eaLnBrk="1" hangingPunct="1">
              <a:buFont typeface="Arial" pitchFamily="34" charset="0"/>
              <a:buNone/>
            </a:pPr>
            <a:r>
              <a:rPr lang="en-US" dirty="0" smtClean="0"/>
              <a:t>Allows the child to feel safe and secure:</a:t>
            </a:r>
          </a:p>
          <a:p>
            <a:pPr eaLnBrk="1" hangingPunct="1">
              <a:buFont typeface="Arial" pitchFamily="34" charset="0"/>
              <a:buNone/>
            </a:pPr>
            <a:r>
              <a:rPr lang="en-US" dirty="0" smtClean="0"/>
              <a:t>	</a:t>
            </a:r>
          </a:p>
          <a:p>
            <a:pPr eaLnBrk="1" hangingPunct="1">
              <a:buFont typeface="Arial" pitchFamily="34" charset="0"/>
              <a:buNone/>
            </a:pPr>
            <a:r>
              <a:rPr lang="en-US" dirty="0" smtClean="0"/>
              <a:t>	1. Start strict, loosen up later</a:t>
            </a:r>
          </a:p>
          <a:p>
            <a:pPr eaLnBrk="1" hangingPunct="1">
              <a:buFont typeface="Arial" pitchFamily="34" charset="0"/>
              <a:buNone/>
            </a:pPr>
            <a:r>
              <a:rPr lang="en-US" dirty="0" smtClean="0"/>
              <a:t>	2. Few simple rules</a:t>
            </a:r>
          </a:p>
          <a:p>
            <a:pPr eaLnBrk="1" hangingPunct="1">
              <a:buFont typeface="Arial" pitchFamily="34" charset="0"/>
              <a:buNone/>
            </a:pPr>
            <a:r>
              <a:rPr lang="en-US" dirty="0" smtClean="0"/>
              <a:t>	3. Same rules everywhere with everyone</a:t>
            </a:r>
          </a:p>
          <a:p>
            <a:pPr eaLnBrk="1" hangingPunct="1">
              <a:buFont typeface="Arial" pitchFamily="34" charset="0"/>
              <a:buNone/>
            </a:pPr>
            <a:r>
              <a:rPr lang="en-US" dirty="0" smtClean="0"/>
              <a:t>	4. Same structure every day (routines)</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rtlCol="0">
            <a:normAutofit/>
          </a:bodyPr>
          <a:lstStyle/>
          <a:p>
            <a:pPr fontAlgn="auto">
              <a:spcAft>
                <a:spcPts val="0"/>
              </a:spcAft>
              <a:defRPr/>
            </a:pPr>
            <a:r>
              <a:rPr lang="en-US" dirty="0" smtClean="0"/>
              <a:t>Poll</a:t>
            </a:r>
          </a:p>
        </p:txBody>
      </p:sp>
      <p:sp>
        <p:nvSpPr>
          <p:cNvPr id="3" name="Content Placeholder 2"/>
          <p:cNvSpPr>
            <a:spLocks noGrp="1"/>
          </p:cNvSpPr>
          <p:nvPr>
            <p:ph idx="1"/>
          </p:nvPr>
        </p:nvSpPr>
        <p:spPr>
          <a:solidFill>
            <a:schemeClr val="accent3">
              <a:lumMod val="20000"/>
              <a:lumOff val="80000"/>
            </a:schemeClr>
          </a:solidFill>
        </p:spPr>
        <p:txBody>
          <a:bodyPr rtlCol="0">
            <a:normAutofit/>
          </a:bodyPr>
          <a:lstStyle/>
          <a:p>
            <a:pPr marL="63500" indent="-63500">
              <a:buFont typeface="Arial" charset="0"/>
              <a:buNone/>
              <a:defRPr/>
            </a:pPr>
            <a:r>
              <a:rPr lang="en-US" sz="2400" dirty="0" smtClean="0"/>
              <a:t>Think  about your response to </a:t>
            </a:r>
            <a:r>
              <a:rPr lang="en-US" sz="2400" b="1" dirty="0" smtClean="0"/>
              <a:t>separating from the person(s) you are MOST attached to for </a:t>
            </a:r>
            <a:r>
              <a:rPr lang="en-US" sz="2400" b="1" u="sng" dirty="0" smtClean="0"/>
              <a:t>6</a:t>
            </a:r>
            <a:r>
              <a:rPr lang="en-US" sz="2400" b="1" dirty="0" smtClean="0"/>
              <a:t> months</a:t>
            </a:r>
            <a:r>
              <a:rPr lang="en-US" sz="2400" dirty="0" smtClean="0"/>
              <a:t>.  What would you want?</a:t>
            </a:r>
            <a:r>
              <a:rPr lang="en-US" sz="2400" b="1" dirty="0" smtClean="0"/>
              <a:t> </a:t>
            </a:r>
          </a:p>
          <a:p>
            <a:pPr marL="514350" indent="-514350">
              <a:buFont typeface="Arial" charset="0"/>
              <a:buNone/>
              <a:defRPr/>
            </a:pPr>
            <a:endParaRPr lang="en-US" sz="1200" b="1" dirty="0" smtClean="0"/>
          </a:p>
          <a:p>
            <a:pPr marL="1087438" indent="-393700">
              <a:buFont typeface="+mj-lt"/>
              <a:buAutoNum type="alphaUcPeriod"/>
              <a:defRPr/>
            </a:pPr>
            <a:r>
              <a:rPr lang="en-US" sz="2400" dirty="0" smtClean="0"/>
              <a:t>To feel secure, I would </a:t>
            </a:r>
            <a:r>
              <a:rPr lang="en-US" sz="2400" b="1" dirty="0" smtClean="0"/>
              <a:t>not</a:t>
            </a:r>
            <a:r>
              <a:rPr lang="en-US" sz="2400" dirty="0" smtClean="0"/>
              <a:t> need </a:t>
            </a:r>
            <a:r>
              <a:rPr lang="en-US" sz="2400" b="1" dirty="0" smtClean="0"/>
              <a:t>any </a:t>
            </a:r>
            <a:r>
              <a:rPr lang="en-US" sz="2400" dirty="0" smtClean="0"/>
              <a:t>contact.</a:t>
            </a:r>
          </a:p>
          <a:p>
            <a:pPr marL="1087438" indent="-393700">
              <a:buFont typeface="+mj-lt"/>
              <a:buAutoNum type="alphaUcPeriod"/>
              <a:defRPr/>
            </a:pPr>
            <a:endParaRPr lang="en-US" sz="1000" dirty="0" smtClean="0"/>
          </a:p>
          <a:p>
            <a:pPr marL="1087438" indent="-393700">
              <a:buFont typeface="+mj-lt"/>
              <a:buAutoNum type="alphaUcPeriod"/>
              <a:defRPr/>
            </a:pPr>
            <a:r>
              <a:rPr lang="en-US" sz="2400" dirty="0" smtClean="0"/>
              <a:t>To feel secure, I would want </a:t>
            </a:r>
            <a:r>
              <a:rPr lang="en-US" sz="2400" b="1" dirty="0" smtClean="0"/>
              <a:t>monthly </a:t>
            </a:r>
            <a:r>
              <a:rPr lang="en-US" sz="2400" dirty="0" smtClean="0"/>
              <a:t>contact.</a:t>
            </a:r>
          </a:p>
          <a:p>
            <a:pPr marL="1087438" indent="-393700">
              <a:buFont typeface="+mj-lt"/>
              <a:buAutoNum type="alphaUcPeriod"/>
              <a:defRPr/>
            </a:pPr>
            <a:endParaRPr lang="en-US" sz="1200" dirty="0" smtClean="0"/>
          </a:p>
          <a:p>
            <a:pPr marL="1087438" indent="-393700">
              <a:buFont typeface="+mj-lt"/>
              <a:buAutoNum type="alphaUcPeriod"/>
              <a:defRPr/>
            </a:pPr>
            <a:r>
              <a:rPr lang="en-US" sz="2400" dirty="0" smtClean="0"/>
              <a:t>To feel secure, I would want </a:t>
            </a:r>
            <a:r>
              <a:rPr lang="en-US" sz="2400" b="1" dirty="0" smtClean="0"/>
              <a:t>weekly </a:t>
            </a:r>
            <a:r>
              <a:rPr lang="en-US" sz="2400" dirty="0" smtClean="0"/>
              <a:t>contact.</a:t>
            </a:r>
            <a:endParaRPr lang="en-US" sz="900" dirty="0" smtClean="0"/>
          </a:p>
          <a:p>
            <a:pPr marL="1087438" indent="-393700">
              <a:buFont typeface="+mj-lt"/>
              <a:buAutoNum type="alphaUcPeriod"/>
              <a:defRPr/>
            </a:pPr>
            <a:endParaRPr lang="en-US" sz="1200" dirty="0" smtClean="0"/>
          </a:p>
          <a:p>
            <a:pPr marL="1087438" indent="-393700">
              <a:buFont typeface="+mj-lt"/>
              <a:buAutoNum type="alphaUcPeriod"/>
              <a:defRPr/>
            </a:pPr>
            <a:r>
              <a:rPr lang="en-US" sz="2400" dirty="0" smtClean="0"/>
              <a:t>To feel secure, I would want </a:t>
            </a:r>
            <a:r>
              <a:rPr lang="en-US" sz="2400" b="1" dirty="0" smtClean="0"/>
              <a:t>daily </a:t>
            </a:r>
            <a:r>
              <a:rPr lang="en-US" sz="2400" dirty="0" smtClean="0"/>
              <a:t>contact.</a:t>
            </a:r>
          </a:p>
          <a:p>
            <a:pPr marL="1087438" indent="-393700">
              <a:buFont typeface="+mj-lt"/>
              <a:buAutoNum type="alphaUcPeriod"/>
              <a:defRPr/>
            </a:pPr>
            <a:endParaRPr lang="en-US" sz="1000" dirty="0" smtClean="0"/>
          </a:p>
          <a:p>
            <a:pPr marL="1087438" indent="-393700">
              <a:buFont typeface="+mj-lt"/>
              <a:buAutoNum type="alphaUcPeriod"/>
              <a:defRPr/>
            </a:pPr>
            <a:r>
              <a:rPr lang="en-US" sz="2400" dirty="0" smtClean="0"/>
              <a:t>To feel secure, I would tell them </a:t>
            </a:r>
            <a:r>
              <a:rPr lang="en-US" sz="2400" b="1" dirty="0" smtClean="0"/>
              <a:t>don’t go!</a:t>
            </a:r>
            <a:endParaRPr lang="en-US" sz="2400"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70647" y="793376"/>
            <a:ext cx="8229600" cy="891045"/>
          </a:xfrm>
        </p:spPr>
        <p:txBody>
          <a:bodyPr/>
          <a:lstStyle/>
          <a:p>
            <a:pPr eaLnBrk="1" hangingPunct="1"/>
            <a:r>
              <a:rPr lang="en-US" dirty="0" smtClean="0"/>
              <a:t>Create Structure &amp; Consistency: Responsibility</a:t>
            </a:r>
          </a:p>
        </p:txBody>
      </p:sp>
      <p:sp>
        <p:nvSpPr>
          <p:cNvPr id="3" name="Content Placeholder 2"/>
          <p:cNvSpPr>
            <a:spLocks noGrp="1"/>
          </p:cNvSpPr>
          <p:nvPr>
            <p:ph idx="1"/>
          </p:nvPr>
        </p:nvSpPr>
        <p:spPr>
          <a:xfrm>
            <a:off x="433137" y="1640305"/>
            <a:ext cx="8229600" cy="4678363"/>
          </a:xfrm>
        </p:spPr>
        <p:txBody>
          <a:bodyPr>
            <a:normAutofit/>
          </a:bodyPr>
          <a:lstStyle/>
          <a:p>
            <a:pPr eaLnBrk="1" hangingPunct="1">
              <a:buFont typeface="Arial" charset="0"/>
              <a:buNone/>
              <a:defRPr/>
            </a:pPr>
            <a:r>
              <a:rPr lang="en-US" dirty="0" smtClean="0"/>
              <a:t>Teaches the child reciprocity and competence:</a:t>
            </a:r>
          </a:p>
          <a:p>
            <a:pPr eaLnBrk="1" hangingPunct="1">
              <a:buFont typeface="Arial" charset="0"/>
              <a:buNone/>
              <a:defRPr/>
            </a:pPr>
            <a:r>
              <a:rPr lang="en-US" dirty="0" smtClean="0"/>
              <a:t>	1. Child should have developmentally age appropriate chores (e.g., a six year old can make their own bed, clean their own room and sweep the kitchen floor with a broom; if your 16 year old typically functions at a six-year-old level, stick to this level of chores and do not give a child complex chores or those requiring power tools until they can consistently do simpler chores well)</a:t>
            </a:r>
          </a:p>
          <a:p>
            <a:pPr eaLnBrk="1" hangingPunct="1">
              <a:buFont typeface="Arial" charset="0"/>
              <a:buNone/>
              <a:defRPr/>
            </a:pPr>
            <a:r>
              <a:rPr lang="en-US" dirty="0" smtClean="0"/>
              <a:t>	2. Demonstrate the chore in precise steps</a:t>
            </a:r>
          </a:p>
          <a:p>
            <a:pPr eaLnBrk="1" hangingPunct="1">
              <a:buFont typeface="Arial" charset="0"/>
              <a:buNone/>
              <a:defRPr/>
            </a:pPr>
            <a:r>
              <a:rPr lang="en-US" dirty="0" smtClean="0"/>
              <a:t>	3. Give clear expectations</a:t>
            </a:r>
          </a:p>
          <a:p>
            <a:pPr eaLnBrk="1" hangingPunct="1">
              <a:buFont typeface="Arial" charset="0"/>
              <a:buChar char="•"/>
              <a:defRPr/>
            </a:pPr>
            <a:endParaRPr lang="en-US" dirty="0" smtClean="0"/>
          </a:p>
          <a:p>
            <a:pPr eaLnBrk="1" hangingPunct="1">
              <a:buFont typeface="Arial" charset="0"/>
              <a:buChar char="•"/>
              <a:defRPr/>
            </a:pP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70647" y="793376"/>
            <a:ext cx="8229600" cy="722603"/>
          </a:xfrm>
        </p:spPr>
        <p:txBody>
          <a:bodyPr/>
          <a:lstStyle/>
          <a:p>
            <a:pPr eaLnBrk="1" hangingPunct="1"/>
            <a:r>
              <a:rPr lang="en-US" dirty="0" smtClean="0"/>
              <a:t>Creating Structure &amp; Consistency:</a:t>
            </a:r>
            <a:br>
              <a:rPr lang="en-US" dirty="0" smtClean="0"/>
            </a:br>
            <a:r>
              <a:rPr lang="en-US" dirty="0" smtClean="0"/>
              <a:t>Responsibility (Cont’d)</a:t>
            </a:r>
          </a:p>
        </p:txBody>
      </p:sp>
      <p:sp>
        <p:nvSpPr>
          <p:cNvPr id="3" name="Content Placeholder 2"/>
          <p:cNvSpPr>
            <a:spLocks noGrp="1"/>
          </p:cNvSpPr>
          <p:nvPr>
            <p:ph idx="1"/>
          </p:nvPr>
        </p:nvSpPr>
        <p:spPr>
          <a:xfrm>
            <a:off x="470645" y="1751655"/>
            <a:ext cx="8247888" cy="4881284"/>
          </a:xfrm>
        </p:spPr>
        <p:txBody>
          <a:bodyPr>
            <a:normAutofit/>
          </a:bodyPr>
          <a:lstStyle/>
          <a:p>
            <a:pPr eaLnBrk="1" hangingPunct="1">
              <a:buFont typeface="Arial" charset="0"/>
              <a:buNone/>
              <a:defRPr/>
            </a:pPr>
            <a:r>
              <a:rPr lang="en-US" dirty="0" smtClean="0"/>
              <a:t>	4. Expect child to perform exactly as</a:t>
            </a:r>
            <a:r>
              <a:rPr lang="en-US" i="1" dirty="0" smtClean="0"/>
              <a:t> </a:t>
            </a:r>
            <a:r>
              <a:rPr lang="en-US" dirty="0" smtClean="0"/>
              <a:t>instructed</a:t>
            </a:r>
          </a:p>
          <a:p>
            <a:pPr eaLnBrk="1" hangingPunct="1">
              <a:buFont typeface="Arial" charset="0"/>
              <a:buNone/>
              <a:defRPr/>
            </a:pPr>
            <a:r>
              <a:rPr lang="en-US" dirty="0" smtClean="0"/>
              <a:t>	5. If child does not do the chore correctly, and you're sure they can do it and understand what you expect, lower your expectations; they are showing that you aimed too high - choose a chore closer to their developmental level. This allows for success, which builds self-esteem</a:t>
            </a:r>
          </a:p>
          <a:p>
            <a:pPr eaLnBrk="1" hangingPunct="1">
              <a:buFont typeface="Arial" charset="0"/>
              <a:buNone/>
              <a:defRPr/>
            </a:pPr>
            <a:r>
              <a:rPr lang="en-US" dirty="0" smtClean="0"/>
              <a:t>	6. Child repeats simple chore until consistently done </a:t>
            </a: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70647" y="793376"/>
            <a:ext cx="8229600" cy="674477"/>
          </a:xfrm>
        </p:spPr>
        <p:txBody>
          <a:bodyPr/>
          <a:lstStyle/>
          <a:p>
            <a:pPr eaLnBrk="1" hangingPunct="1"/>
            <a:r>
              <a:rPr lang="en-US" dirty="0" smtClean="0"/>
              <a:t>Creating Structure &amp; Consistency:</a:t>
            </a:r>
            <a:br>
              <a:rPr lang="en-US" dirty="0" smtClean="0"/>
            </a:br>
            <a:r>
              <a:rPr lang="en-US" dirty="0" smtClean="0"/>
              <a:t>Responsibility (Cont’d)</a:t>
            </a:r>
          </a:p>
        </p:txBody>
      </p:sp>
      <p:sp>
        <p:nvSpPr>
          <p:cNvPr id="83971" name="Content Placeholder 2"/>
          <p:cNvSpPr>
            <a:spLocks noGrp="1"/>
          </p:cNvSpPr>
          <p:nvPr>
            <p:ph idx="1"/>
          </p:nvPr>
        </p:nvSpPr>
        <p:spPr>
          <a:xfrm>
            <a:off x="470645" y="1775718"/>
            <a:ext cx="8247888" cy="4881284"/>
          </a:xfrm>
        </p:spPr>
        <p:txBody>
          <a:bodyPr/>
          <a:lstStyle/>
          <a:p>
            <a:pPr eaLnBrk="1" hangingPunct="1">
              <a:buFont typeface="Arial" pitchFamily="34" charset="0"/>
              <a:buNone/>
            </a:pPr>
            <a:r>
              <a:rPr lang="en-US" dirty="0" smtClean="0"/>
              <a:t>	7. Move on to more complex chores when child shows readiness</a:t>
            </a:r>
          </a:p>
          <a:p>
            <a:pPr eaLnBrk="1" hangingPunct="1">
              <a:buFont typeface="Arial" pitchFamily="34" charset="0"/>
              <a:buNone/>
            </a:pPr>
            <a:r>
              <a:rPr lang="en-US" dirty="0" smtClean="0"/>
              <a:t>	8. Keep chores to what could be done by a child that age (developmentally age</a:t>
            </a:r>
            <a:r>
              <a:rPr lang="en-US" i="1" dirty="0" smtClean="0"/>
              <a:t> </a:t>
            </a:r>
            <a:r>
              <a:rPr lang="en-US" dirty="0" smtClean="0"/>
              <a:t>appropriate)</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dirty="0" smtClean="0"/>
              <a:t>Establish Consequences &amp; Restitution</a:t>
            </a:r>
          </a:p>
        </p:txBody>
      </p:sp>
      <p:sp>
        <p:nvSpPr>
          <p:cNvPr id="3" name="Content Placeholder 2"/>
          <p:cNvSpPr>
            <a:spLocks noGrp="1"/>
          </p:cNvSpPr>
          <p:nvPr>
            <p:ph idx="1"/>
          </p:nvPr>
        </p:nvSpPr>
        <p:spPr/>
        <p:txBody>
          <a:bodyPr>
            <a:normAutofit/>
          </a:bodyPr>
          <a:lstStyle/>
          <a:p>
            <a:pPr eaLnBrk="1" hangingPunct="1">
              <a:buFont typeface="Arial" charset="0"/>
              <a:buNone/>
              <a:defRPr/>
            </a:pPr>
            <a:r>
              <a:rPr lang="en-US" dirty="0" smtClean="0"/>
              <a:t>Teach the child to think before acting and to take responsibility for their own actions:</a:t>
            </a:r>
          </a:p>
          <a:p>
            <a:pPr eaLnBrk="1" hangingPunct="1">
              <a:buFont typeface="Arial" charset="0"/>
              <a:buNone/>
              <a:defRPr/>
            </a:pPr>
            <a:endParaRPr lang="en-US" sz="1200" dirty="0" smtClean="0"/>
          </a:p>
          <a:p>
            <a:pPr marL="457200" indent="-457200" eaLnBrk="1" hangingPunct="1">
              <a:buFont typeface="Arial" charset="0"/>
              <a:buAutoNum type="arabicPeriod"/>
              <a:defRPr/>
            </a:pPr>
            <a:r>
              <a:rPr lang="en-US" dirty="0" smtClean="0"/>
              <a:t>Be consistent in applying consequences </a:t>
            </a:r>
            <a:r>
              <a:rPr lang="en-US" b="1" i="1" dirty="0" smtClean="0"/>
              <a:t>BUT</a:t>
            </a:r>
            <a:r>
              <a:rPr lang="en-US" i="1" dirty="0" smtClean="0"/>
              <a:t> </a:t>
            </a:r>
            <a:r>
              <a:rPr lang="en-US" dirty="0" smtClean="0"/>
              <a:t>inconsistent in what consequences are given </a:t>
            </a:r>
          </a:p>
          <a:p>
            <a:pPr marL="457200" indent="-457200" eaLnBrk="1" hangingPunct="1">
              <a:buFont typeface="Arial" charset="0"/>
              <a:buAutoNum type="arabicPeriod"/>
              <a:defRPr/>
            </a:pPr>
            <a:endParaRPr lang="en-US" dirty="0" smtClean="0"/>
          </a:p>
          <a:p>
            <a:pPr>
              <a:buNone/>
              <a:defRPr/>
            </a:pPr>
            <a:r>
              <a:rPr lang="en-US" dirty="0"/>
              <a:t>2. Do </a:t>
            </a:r>
            <a:r>
              <a:rPr lang="en-US" b="1" i="1" dirty="0"/>
              <a:t>NOT</a:t>
            </a:r>
            <a:r>
              <a:rPr lang="en-US" i="1" dirty="0"/>
              <a:t> </a:t>
            </a:r>
            <a:r>
              <a:rPr lang="en-US" dirty="0"/>
              <a:t>need to give child a consequence immediately (unless toddler</a:t>
            </a:r>
            <a:r>
              <a:rPr lang="en-US" dirty="0" smtClean="0"/>
              <a:t>) </a:t>
            </a:r>
          </a:p>
          <a:p>
            <a:pPr>
              <a:buNone/>
              <a:defRPr/>
            </a:pPr>
            <a:endParaRPr lang="en-US" dirty="0"/>
          </a:p>
          <a:p>
            <a:pPr>
              <a:buNone/>
              <a:defRPr/>
            </a:pPr>
            <a:r>
              <a:rPr lang="en-US" dirty="0"/>
              <a:t>3. Require restitution for any </a:t>
            </a:r>
            <a:r>
              <a:rPr lang="en-US" dirty="0" smtClean="0"/>
              <a:t>damage</a:t>
            </a:r>
            <a:endParaRPr lang="en-US" sz="2000" dirty="0"/>
          </a:p>
          <a:p>
            <a:pPr eaLnBrk="1" hangingPunct="1">
              <a:buFont typeface="Arial" charset="0"/>
              <a:buNone/>
              <a:defRPr/>
            </a:pP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Establish Consequences &amp; Restitution (Cont’d)</a:t>
            </a:r>
            <a:endParaRPr lang="en-US" dirty="0"/>
          </a:p>
        </p:txBody>
      </p:sp>
      <p:sp>
        <p:nvSpPr>
          <p:cNvPr id="3" name="Content Placeholder 2"/>
          <p:cNvSpPr>
            <a:spLocks noGrp="1"/>
          </p:cNvSpPr>
          <p:nvPr>
            <p:ph idx="1"/>
          </p:nvPr>
        </p:nvSpPr>
        <p:spPr/>
        <p:txBody>
          <a:bodyPr>
            <a:normAutofit/>
          </a:bodyPr>
          <a:lstStyle/>
          <a:p>
            <a:pPr eaLnBrk="1" hangingPunct="1">
              <a:buFont typeface="Arial" charset="0"/>
              <a:buNone/>
              <a:defRPr/>
            </a:pPr>
            <a:r>
              <a:rPr lang="en-US" dirty="0" smtClean="0"/>
              <a:t>4. Consequences should be natural or logical and in proportion to offense </a:t>
            </a:r>
          </a:p>
          <a:p>
            <a:pPr eaLnBrk="1" hangingPunct="1">
              <a:buFont typeface="Arial" charset="0"/>
              <a:buNone/>
              <a:defRPr/>
            </a:pPr>
            <a:endParaRPr lang="en-US" dirty="0" smtClean="0"/>
          </a:p>
          <a:p>
            <a:pPr eaLnBrk="1" hangingPunct="1">
              <a:buFont typeface="Arial" charset="0"/>
              <a:buNone/>
              <a:defRPr/>
            </a:pPr>
            <a:r>
              <a:rPr lang="en-US" dirty="0" smtClean="0"/>
              <a:t>5. Consequences and restitution can wait until child is ready </a:t>
            </a:r>
          </a:p>
          <a:p>
            <a:pPr eaLnBrk="1" hangingPunct="1">
              <a:buFont typeface="Arial" charset="0"/>
              <a:buNone/>
              <a:defRPr/>
            </a:pPr>
            <a:endParaRPr lang="en-US" dirty="0" smtClean="0"/>
          </a:p>
          <a:p>
            <a:pPr eaLnBrk="1" hangingPunct="1">
              <a:buFont typeface="Arial" charset="0"/>
              <a:buNone/>
              <a:defRPr/>
            </a:pPr>
            <a:r>
              <a:rPr lang="en-US" dirty="0" smtClean="0"/>
              <a:t>6. Keep a notebook or you'll get lost!</a:t>
            </a:r>
          </a:p>
          <a:p>
            <a:pPr eaLnBrk="1" hangingPunct="1">
              <a:buFont typeface="Arial" charset="0"/>
              <a:buChar char="•"/>
              <a:defRPr/>
            </a:pPr>
            <a:endParaRPr lang="en-US" dirty="0"/>
          </a:p>
        </p:txBody>
      </p:sp>
      <p:sp>
        <p:nvSpPr>
          <p:cNvPr id="5" name="Slide Number Placeholder 4"/>
          <p:cNvSpPr>
            <a:spLocks noGrp="1"/>
          </p:cNvSpPr>
          <p:nvPr>
            <p:ph type="sldNum" sz="quarter" idx="4"/>
          </p:nvPr>
        </p:nvSpPr>
        <p:spPr/>
        <p:txBody>
          <a:bodyPr/>
          <a:lstStyle/>
          <a:p>
            <a:pPr>
              <a:defRPr/>
            </a:pPr>
            <a:fld id="{A4624807-03D1-4D82-87D2-E5151F74A2DA}"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756744"/>
            <a:ext cx="8229600" cy="614855"/>
          </a:xfrm>
        </p:spPr>
        <p:txBody>
          <a:bodyPr/>
          <a:lstStyle/>
          <a:p>
            <a:pPr eaLnBrk="1" hangingPunct="1"/>
            <a:r>
              <a:rPr lang="en-US" dirty="0" smtClean="0"/>
              <a:t>Provide Nurture</a:t>
            </a:r>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pPr eaLnBrk="1" hangingPunct="1">
              <a:buFont typeface="Arial" charset="0"/>
              <a:buNone/>
              <a:defRPr/>
            </a:pPr>
            <a:r>
              <a:rPr lang="en-US" dirty="0" smtClean="0"/>
              <a:t>Helps the child to feel lovable and worthwhile.</a:t>
            </a:r>
          </a:p>
          <a:p>
            <a:pPr eaLnBrk="1" hangingPunct="1">
              <a:buFont typeface="Arial" charset="0"/>
              <a:buChar char="•"/>
              <a:defRPr/>
            </a:pPr>
            <a:r>
              <a:rPr lang="en-US" dirty="0" smtClean="0"/>
              <a:t>Child needs:</a:t>
            </a:r>
            <a:endParaRPr lang="en-US" sz="2000" dirty="0" smtClean="0"/>
          </a:p>
          <a:p>
            <a:pPr lvl="1" eaLnBrk="1" hangingPunct="1">
              <a:buFont typeface="Courier New" pitchFamily="49" charset="0"/>
              <a:buChar char="o"/>
              <a:defRPr/>
            </a:pPr>
            <a:r>
              <a:rPr lang="en-US" u="sng" dirty="0" smtClean="0"/>
              <a:t>Touch</a:t>
            </a:r>
            <a:r>
              <a:rPr lang="en-US" dirty="0" smtClean="0"/>
              <a:t>- use deep touch pressure, hold hands, rub lotion or powder on hands and give hugs</a:t>
            </a:r>
            <a:endParaRPr lang="en-US" sz="1800" dirty="0" smtClean="0"/>
          </a:p>
          <a:p>
            <a:pPr lvl="1" eaLnBrk="1" hangingPunct="1">
              <a:buFont typeface="Courier New" pitchFamily="49" charset="0"/>
              <a:buChar char="o"/>
              <a:defRPr/>
            </a:pPr>
            <a:r>
              <a:rPr lang="en-US" u="sng" dirty="0" smtClean="0"/>
              <a:t>Eye contact</a:t>
            </a:r>
            <a:r>
              <a:rPr lang="en-US" dirty="0" smtClean="0"/>
              <a:t>- give child smiling eye contact when talking to them and holding them</a:t>
            </a:r>
            <a:endParaRPr lang="en-US" sz="1800" dirty="0" smtClean="0"/>
          </a:p>
          <a:p>
            <a:pPr lvl="1" eaLnBrk="1" hangingPunct="1">
              <a:buFont typeface="Courier New" pitchFamily="49" charset="0"/>
              <a:buChar char="o"/>
              <a:defRPr/>
            </a:pPr>
            <a:r>
              <a:rPr lang="en-US" u="sng" dirty="0" smtClean="0"/>
              <a:t>Movement</a:t>
            </a:r>
            <a:r>
              <a:rPr lang="en-US" dirty="0" smtClean="0"/>
              <a:t>- rock child, swing, use trampoline, dance</a:t>
            </a:r>
            <a:endParaRPr lang="en-US" sz="1800" dirty="0" smtClean="0"/>
          </a:p>
          <a:p>
            <a:pPr lvl="1" eaLnBrk="1" hangingPunct="1">
              <a:buFont typeface="Courier New" pitchFamily="49" charset="0"/>
              <a:buChar char="o"/>
              <a:defRPr/>
            </a:pPr>
            <a:r>
              <a:rPr lang="en-US" u="sng" dirty="0" smtClean="0"/>
              <a:t>Smiles</a:t>
            </a:r>
            <a:r>
              <a:rPr lang="en-US" dirty="0" smtClean="0"/>
              <a:t>- during eye contact smile at child, see if child smiles back</a:t>
            </a:r>
            <a:r>
              <a:rPr lang="en-US" sz="3200" dirty="0" smtClean="0"/>
              <a:t> </a:t>
            </a:r>
            <a:endParaRPr lang="en-US" sz="2000" dirty="0" smtClean="0"/>
          </a:p>
          <a:p>
            <a:pPr eaLnBrk="1" hangingPunct="1">
              <a:buFont typeface="Arial" charset="0"/>
              <a:buChar char="•"/>
              <a:defRPr/>
            </a:pPr>
            <a:r>
              <a:rPr lang="en-US" dirty="0" smtClean="0"/>
              <a:t>Sugar- add some sugar to milk, feed child ice cream, candy, etc. as given directly from a parent to child- especially milk and sugar combined like caramels. This simulates a mother's milk, so is the basis for true nurturing</a:t>
            </a:r>
          </a:p>
          <a:p>
            <a:pPr eaLnBrk="1" hangingPunct="1">
              <a:buFont typeface="Arial" charset="0"/>
              <a:buChar char="•"/>
              <a:defRPr/>
            </a:pP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dirty="0" smtClean="0"/>
              <a:t>Provide Nurture (Cont’d)</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en-US" dirty="0" smtClean="0"/>
              <a:t>Snuggle time:</a:t>
            </a:r>
            <a:endParaRPr lang="en-US" sz="2000" dirty="0" smtClean="0"/>
          </a:p>
          <a:p>
            <a:pPr lvl="1" eaLnBrk="1" hangingPunct="1">
              <a:buFont typeface="Courier New" pitchFamily="49" charset="0"/>
              <a:buChar char="o"/>
              <a:defRPr/>
            </a:pPr>
            <a:r>
              <a:rPr lang="en-US" dirty="0" smtClean="0"/>
              <a:t>Time for a parent to hold child on or across lap, one arm behind (like infant nursing)</a:t>
            </a:r>
            <a:endParaRPr lang="en-US" sz="1800" dirty="0" smtClean="0"/>
          </a:p>
          <a:p>
            <a:pPr lvl="1" eaLnBrk="1" hangingPunct="1">
              <a:buFont typeface="Courier New" pitchFamily="49" charset="0"/>
              <a:buChar char="o"/>
              <a:defRPr/>
            </a:pPr>
            <a:r>
              <a:rPr lang="en-US" dirty="0" smtClean="0"/>
              <a:t>Rock child, sing, read, talk gently</a:t>
            </a:r>
            <a:endParaRPr lang="en-US" sz="1800" dirty="0" smtClean="0"/>
          </a:p>
          <a:p>
            <a:pPr lvl="1" eaLnBrk="1" hangingPunct="1">
              <a:buFont typeface="Courier New" pitchFamily="49" charset="0"/>
              <a:buChar char="o"/>
              <a:defRPr/>
            </a:pPr>
            <a:r>
              <a:rPr lang="en-US" i="1" dirty="0" smtClean="0"/>
              <a:t>DO NOT </a:t>
            </a:r>
            <a:r>
              <a:rPr lang="en-US" dirty="0" smtClean="0"/>
              <a:t>ask about school or other potentially touchy issues, this is time to get close to child</a:t>
            </a:r>
            <a:endParaRPr lang="en-US" sz="1800" dirty="0" smtClean="0"/>
          </a:p>
          <a:p>
            <a:pPr lvl="1" eaLnBrk="1" hangingPunct="1">
              <a:buFont typeface="Courier New" pitchFamily="49" charset="0"/>
              <a:buChar char="o"/>
              <a:defRPr/>
            </a:pPr>
            <a:r>
              <a:rPr lang="en-US" dirty="0" smtClean="0"/>
              <a:t>Feed child- from bottle, Sippy cup, or spoon</a:t>
            </a:r>
            <a:endParaRPr lang="en-US" sz="1800" dirty="0" smtClean="0"/>
          </a:p>
          <a:p>
            <a:pPr lvl="1" eaLnBrk="1" hangingPunct="1">
              <a:buFont typeface="Courier New" pitchFamily="49" charset="0"/>
              <a:buChar char="o"/>
              <a:defRPr/>
            </a:pPr>
            <a:r>
              <a:rPr lang="en-US" dirty="0" smtClean="0"/>
              <a:t>Encourage eye contact and give smiles</a:t>
            </a:r>
            <a:endParaRPr lang="en-US" sz="1800" dirty="0" smtClean="0"/>
          </a:p>
          <a:p>
            <a:pPr eaLnBrk="1" hangingPunct="1">
              <a:buFont typeface="Arial" charset="0"/>
              <a:buChar char="•"/>
              <a:defRPr/>
            </a:pPr>
            <a:r>
              <a:rPr lang="en-US" dirty="0" smtClean="0"/>
              <a:t>Child may be avoidant- try to persist but </a:t>
            </a:r>
            <a:r>
              <a:rPr lang="en-US" b="1" dirty="0" smtClean="0"/>
              <a:t>not force</a:t>
            </a:r>
            <a:r>
              <a:rPr lang="en-US" dirty="0"/>
              <a:t>;</a:t>
            </a:r>
            <a:r>
              <a:rPr lang="en-US" dirty="0" smtClean="0"/>
              <a:t> child will cooperate when ready</a:t>
            </a: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t>Provide Nurture (Cont’d)</a:t>
            </a:r>
          </a:p>
        </p:txBody>
      </p:sp>
      <p:sp>
        <p:nvSpPr>
          <p:cNvPr id="87043" name="Content Placeholder 2"/>
          <p:cNvSpPr>
            <a:spLocks noGrp="1"/>
          </p:cNvSpPr>
          <p:nvPr>
            <p:ph idx="1"/>
          </p:nvPr>
        </p:nvSpPr>
        <p:spPr>
          <a:xfrm>
            <a:off x="470645" y="1375772"/>
            <a:ext cx="8247888" cy="4881284"/>
          </a:xfrm>
        </p:spPr>
        <p:txBody>
          <a:bodyPr/>
          <a:lstStyle/>
          <a:p>
            <a:pPr eaLnBrk="1" hangingPunct="1"/>
            <a:r>
              <a:rPr lang="en-US" dirty="0" smtClean="0"/>
              <a:t>Establish bedtime routine that provides nurture:</a:t>
            </a:r>
            <a:endParaRPr lang="en-US" sz="2000" dirty="0" smtClean="0"/>
          </a:p>
          <a:p>
            <a:pPr lvl="1" eaLnBrk="1" hangingPunct="1">
              <a:buFont typeface="Courier New" pitchFamily="49" charset="0"/>
              <a:buChar char="o"/>
            </a:pPr>
            <a:r>
              <a:rPr lang="en-US" dirty="0" smtClean="0"/>
              <a:t>Cuddle with child</a:t>
            </a:r>
            <a:endParaRPr lang="en-US" sz="1800" dirty="0" smtClean="0"/>
          </a:p>
          <a:p>
            <a:pPr lvl="1" eaLnBrk="1" hangingPunct="1">
              <a:buFont typeface="Courier New" pitchFamily="49" charset="0"/>
              <a:buChar char="o"/>
            </a:pPr>
            <a:r>
              <a:rPr lang="en-US" smtClean="0"/>
              <a:t>Read</a:t>
            </a:r>
            <a:endParaRPr lang="en-US" sz="1800" dirty="0" smtClean="0"/>
          </a:p>
          <a:p>
            <a:r>
              <a:rPr lang="en-US" dirty="0" smtClean="0"/>
              <a:t>Sing child special song (use familiar tune to create song about child) </a:t>
            </a:r>
          </a:p>
          <a:p>
            <a:r>
              <a:rPr lang="en-US" dirty="0" smtClean="0"/>
              <a:t>Nurture child in other ways throughout the day:</a:t>
            </a:r>
            <a:endParaRPr lang="en-US" sz="2000" dirty="0" smtClean="0"/>
          </a:p>
          <a:p>
            <a:pPr lvl="1">
              <a:buFont typeface="Courier New" pitchFamily="49" charset="0"/>
              <a:buChar char="o"/>
            </a:pPr>
            <a:r>
              <a:rPr lang="en-US" dirty="0" smtClean="0"/>
              <a:t>Fix favorite foods and snacks</a:t>
            </a:r>
            <a:endParaRPr lang="en-US" sz="1800" dirty="0" smtClean="0"/>
          </a:p>
          <a:p>
            <a:pPr lvl="1">
              <a:buFont typeface="Courier New" pitchFamily="49" charset="0"/>
              <a:buChar char="o"/>
            </a:pPr>
            <a:r>
              <a:rPr lang="en-US" dirty="0" smtClean="0"/>
              <a:t>Spend time listening to them</a:t>
            </a:r>
            <a:endParaRPr lang="en-US" sz="1800" dirty="0" smtClean="0"/>
          </a:p>
          <a:p>
            <a:pPr lvl="1">
              <a:buFont typeface="Courier New" pitchFamily="49" charset="0"/>
              <a:buChar char="o"/>
            </a:pPr>
            <a:r>
              <a:rPr lang="en-US" dirty="0" smtClean="0"/>
              <a:t>Do fun things together</a:t>
            </a:r>
            <a:endParaRPr lang="en-US" sz="1800" dirty="0" smtClean="0"/>
          </a:p>
          <a:p>
            <a:r>
              <a:rPr lang="en-US" dirty="0" smtClean="0"/>
              <a:t>Help with hair styling, washing, etc.</a:t>
            </a:r>
          </a:p>
          <a:p>
            <a:pPr eaLnBrk="1" hangingPunct="1"/>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Process Feelings</a:t>
            </a:r>
          </a:p>
        </p:txBody>
      </p:sp>
      <p:sp>
        <p:nvSpPr>
          <p:cNvPr id="89091" name="Content Placeholder 2"/>
          <p:cNvSpPr>
            <a:spLocks noGrp="1"/>
          </p:cNvSpPr>
          <p:nvPr>
            <p:ph idx="1"/>
          </p:nvPr>
        </p:nvSpPr>
        <p:spPr>
          <a:xfrm>
            <a:off x="457200" y="1905000"/>
            <a:ext cx="8229600" cy="4221163"/>
          </a:xfrm>
        </p:spPr>
        <p:txBody>
          <a:bodyPr/>
          <a:lstStyle/>
          <a:p>
            <a:pPr eaLnBrk="1" hangingPunct="1">
              <a:buFont typeface="Arial" pitchFamily="34" charset="0"/>
              <a:buChar char="•"/>
            </a:pPr>
            <a:r>
              <a:rPr lang="en-US" dirty="0" smtClean="0"/>
              <a:t>Children with RAD often do not recognize or acknowledge their feelings</a:t>
            </a:r>
          </a:p>
          <a:p>
            <a:pPr eaLnBrk="1" hangingPunct="1">
              <a:buFont typeface="Arial" pitchFamily="34" charset="0"/>
              <a:buChar char="•"/>
            </a:pPr>
            <a:endParaRPr lang="en-US" dirty="0"/>
          </a:p>
          <a:p>
            <a:pPr eaLnBrk="1" hangingPunct="1">
              <a:buFont typeface="Arial" pitchFamily="34" charset="0"/>
              <a:buChar char="•"/>
            </a:pPr>
            <a:r>
              <a:rPr lang="en-US" dirty="0" smtClean="0"/>
              <a:t>They need help feeling safe and learning the right words</a:t>
            </a:r>
          </a:p>
          <a:p>
            <a:pPr eaLnBrk="1" hangingPunct="1">
              <a:buFont typeface="Arial" pitchFamily="34" charset="0"/>
              <a:buNone/>
            </a:pPr>
            <a:endParaRPr lang="en-US" dirty="0" smtClean="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dirty="0" smtClean="0"/>
              <a:t>Process Feelings (Cont’d)</a:t>
            </a:r>
          </a:p>
        </p:txBody>
      </p:sp>
      <p:sp>
        <p:nvSpPr>
          <p:cNvPr id="3" name="Content Placeholder 2"/>
          <p:cNvSpPr>
            <a:spLocks noGrp="1"/>
          </p:cNvSpPr>
          <p:nvPr>
            <p:ph idx="1"/>
          </p:nvPr>
        </p:nvSpPr>
        <p:spPr/>
        <p:txBody>
          <a:bodyPr>
            <a:normAutofit/>
          </a:bodyPr>
          <a:lstStyle/>
          <a:p>
            <a:pPr eaLnBrk="1" hangingPunct="1">
              <a:buFont typeface="Arial" charset="0"/>
              <a:buChar char="•"/>
              <a:defRPr/>
            </a:pPr>
            <a:endParaRPr lang="en-US" sz="1200" dirty="0" smtClean="0"/>
          </a:p>
          <a:p>
            <a:pPr eaLnBrk="1" hangingPunct="1">
              <a:buFont typeface="Arial" charset="0"/>
              <a:buChar char="•"/>
              <a:defRPr/>
            </a:pPr>
            <a:r>
              <a:rPr lang="en-US" dirty="0" smtClean="0"/>
              <a:t>Identify child's feelings:</a:t>
            </a:r>
            <a:endParaRPr lang="en-US" sz="2000" dirty="0" smtClean="0"/>
          </a:p>
          <a:p>
            <a:pPr lvl="1" eaLnBrk="1" hangingPunct="1">
              <a:buFont typeface="Courier New" pitchFamily="49" charset="0"/>
              <a:buChar char="o"/>
              <a:defRPr/>
            </a:pPr>
            <a:r>
              <a:rPr lang="en-US" dirty="0" smtClean="0"/>
              <a:t>Can use pictures to help child identify feelings at first</a:t>
            </a:r>
            <a:endParaRPr lang="en-US" sz="1800" dirty="0" smtClean="0"/>
          </a:p>
          <a:p>
            <a:pPr lvl="1" eaLnBrk="1" hangingPunct="1">
              <a:buFont typeface="Courier New" pitchFamily="49" charset="0"/>
              <a:buChar char="o"/>
              <a:defRPr/>
            </a:pPr>
            <a:r>
              <a:rPr lang="en-US" dirty="0" smtClean="0"/>
              <a:t>Put words to feelings, both yours and child's</a:t>
            </a:r>
            <a:endParaRPr lang="en-US" sz="1800" dirty="0" smtClean="0"/>
          </a:p>
          <a:p>
            <a:pPr lvl="1" eaLnBrk="1" hangingPunct="1">
              <a:buFont typeface="Courier New" pitchFamily="49" charset="0"/>
              <a:buChar char="o"/>
              <a:defRPr/>
            </a:pPr>
            <a:r>
              <a:rPr lang="en-US" dirty="0" smtClean="0"/>
              <a:t>Model talking about feelings to help child overcome fear of strong feelings</a:t>
            </a:r>
            <a:endParaRPr lang="en-US" sz="1800" dirty="0" smtClean="0"/>
          </a:p>
          <a:p>
            <a:pPr lvl="1" eaLnBrk="1" hangingPunct="1">
              <a:buFont typeface="Courier New" pitchFamily="49" charset="0"/>
              <a:buChar char="o"/>
              <a:defRPr/>
            </a:pPr>
            <a:r>
              <a:rPr lang="en-US" dirty="0" smtClean="0"/>
              <a:t>Say "I'll bet that feels..." or "If I were you, I would feel... about that" (child will correct you if you're wrong)</a:t>
            </a:r>
            <a:endParaRPr lang="en-US" sz="1800" dirty="0" smtClean="0"/>
          </a:p>
          <a:p>
            <a:pPr eaLnBrk="1" hangingPunct="1">
              <a:buFont typeface="Arial" charset="0"/>
              <a:buChar char="•"/>
              <a:defRPr/>
            </a:pPr>
            <a:r>
              <a:rPr lang="en-US" dirty="0" smtClean="0"/>
              <a:t>When child seems out of control, have them sit on the floor next to you with their head on your knee, stroke their back or head and talk out their feelings for them</a:t>
            </a:r>
            <a:endParaRPr lang="en-US"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73" y="1746914"/>
            <a:ext cx="7772400" cy="1689970"/>
          </a:xfrm>
        </p:spPr>
        <p:txBody>
          <a:bodyPr>
            <a:normAutofit/>
          </a:bodyPr>
          <a:lstStyle/>
          <a:p>
            <a:pPr eaLnBrk="1" hangingPunct="1">
              <a:defRPr/>
            </a:pPr>
            <a:r>
              <a:rPr lang="en-US" sz="3000" dirty="0" smtClean="0"/>
              <a:t>Section II:</a:t>
            </a:r>
            <a:br>
              <a:rPr lang="en-US" sz="3000" dirty="0" smtClean="0"/>
            </a:br>
            <a:r>
              <a:rPr lang="en-US" sz="3000" b="1" dirty="0" smtClean="0"/>
              <a:t>Definition and </a:t>
            </a:r>
            <a:r>
              <a:rPr lang="en-US" sz="3000" dirty="0" smtClean="0"/>
              <a:t>Symptoms</a:t>
            </a:r>
            <a:r>
              <a:rPr lang="en-US" sz="3000" b="1" dirty="0" smtClean="0"/>
              <a:t> </a:t>
            </a:r>
            <a:r>
              <a:rPr lang="en-US" dirty="0" smtClean="0"/>
              <a:t/>
            </a:r>
            <a:br>
              <a:rPr lang="en-US" dirty="0" smtClean="0"/>
            </a:br>
            <a:r>
              <a:rPr lang="en-US" dirty="0" smtClean="0"/>
              <a:t> </a:t>
            </a:r>
            <a:endParaRPr lang="en-US" dirty="0"/>
          </a:p>
        </p:txBody>
      </p:sp>
      <p:sp>
        <p:nvSpPr>
          <p:cNvPr id="12291" name="Subtitle 2"/>
          <p:cNvSpPr>
            <a:spLocks noGrp="1"/>
          </p:cNvSpPr>
          <p:nvPr>
            <p:ph type="subTitle" idx="1"/>
          </p:nvPr>
        </p:nvSpPr>
        <p:spPr>
          <a:xfrm>
            <a:off x="599090" y="3302876"/>
            <a:ext cx="7504386" cy="2640724"/>
          </a:xfrm>
        </p:spPr>
        <p:txBody>
          <a:bodyPr/>
          <a:lstStyle/>
          <a:p>
            <a:pPr algn="l" eaLnBrk="1" hangingPunct="1"/>
            <a:endParaRPr lang="en-US" sz="1400" b="1" dirty="0" smtClean="0">
              <a:solidFill>
                <a:schemeClr val="tx1"/>
              </a:solidFill>
            </a:endParaRPr>
          </a:p>
          <a:p>
            <a:pPr marL="520700" indent="-63500" algn="l" eaLnBrk="1" hangingPunct="1">
              <a:buFont typeface="Wingdings" pitchFamily="2" charset="2"/>
              <a:buChar char="Ø"/>
            </a:pPr>
            <a:r>
              <a:rPr lang="en-US" dirty="0" smtClean="0">
                <a:solidFill>
                  <a:schemeClr val="tx1"/>
                </a:solidFill>
              </a:rPr>
              <a:t> DSM-5 definition of RAD</a:t>
            </a:r>
          </a:p>
          <a:p>
            <a:pPr marL="803275" indent="-346075" algn="l" eaLnBrk="1" hangingPunct="1">
              <a:buFont typeface="Wingdings" pitchFamily="2" charset="2"/>
              <a:buChar char="Ø"/>
            </a:pPr>
            <a:r>
              <a:rPr lang="en-US" dirty="0" smtClean="0">
                <a:solidFill>
                  <a:schemeClr val="tx1"/>
                </a:solidFill>
              </a:rPr>
              <a:t>RAD symptoms</a:t>
            </a:r>
          </a:p>
          <a:p>
            <a:pPr marL="850900" indent="-393700" algn="l" eaLnBrk="1" hangingPunct="1">
              <a:buFont typeface="Wingdings" pitchFamily="2" charset="2"/>
              <a:buChar char="Ø"/>
            </a:pPr>
            <a:r>
              <a:rPr lang="en-US" dirty="0" smtClean="0">
                <a:solidFill>
                  <a:schemeClr val="tx1"/>
                </a:solidFill>
              </a:rPr>
              <a:t>Attachment</a:t>
            </a:r>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8</a:t>
            </a:fld>
            <a:endParaRPr lang="en-US" dirty="0"/>
          </a:p>
        </p:txBody>
      </p:sp>
      <p:pic>
        <p:nvPicPr>
          <p:cNvPr id="2050" name="Picture 2" descr="C:\Users\eneail\AppData\Local\Microsoft\Windows\Temporary Internet Files\Content.IE5\YV5FDBLH\MP9004393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5156" y="2047164"/>
            <a:ext cx="2741738" cy="4094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41435" y="780394"/>
            <a:ext cx="8229600" cy="764627"/>
          </a:xfrm>
        </p:spPr>
        <p:txBody>
          <a:bodyPr/>
          <a:lstStyle/>
          <a:p>
            <a:pPr eaLnBrk="1" hangingPunct="1"/>
            <a:r>
              <a:rPr lang="en-US" dirty="0" smtClean="0"/>
              <a:t>Provide Child with Success</a:t>
            </a:r>
          </a:p>
        </p:txBody>
      </p:sp>
      <p:sp>
        <p:nvSpPr>
          <p:cNvPr id="3" name="Content Placeholder 2"/>
          <p:cNvSpPr>
            <a:spLocks noGrp="1"/>
          </p:cNvSpPr>
          <p:nvPr>
            <p:ph idx="1"/>
          </p:nvPr>
        </p:nvSpPr>
        <p:spPr>
          <a:xfrm>
            <a:off x="914400" y="1676400"/>
            <a:ext cx="7772400" cy="4679950"/>
          </a:xfrm>
        </p:spPr>
        <p:txBody>
          <a:bodyPr>
            <a:normAutofit/>
          </a:bodyPr>
          <a:lstStyle/>
          <a:p>
            <a:pPr eaLnBrk="1" hangingPunct="1">
              <a:buFont typeface="Arial" charset="0"/>
              <a:buNone/>
              <a:defRPr/>
            </a:pPr>
            <a:r>
              <a:rPr lang="en-US" dirty="0" smtClean="0"/>
              <a:t>Increase the child's confidence and improves self-esteem:</a:t>
            </a:r>
          </a:p>
          <a:p>
            <a:pPr eaLnBrk="1" hangingPunct="1">
              <a:buFont typeface="Arial" charset="0"/>
              <a:buChar char="•"/>
              <a:defRPr/>
            </a:pPr>
            <a:endParaRPr lang="en-US" sz="1200" dirty="0" smtClean="0"/>
          </a:p>
          <a:p>
            <a:pPr eaLnBrk="1" hangingPunct="1">
              <a:buFont typeface="Arial" charset="0"/>
              <a:buNone/>
              <a:defRPr/>
            </a:pPr>
            <a:r>
              <a:rPr lang="en-US" dirty="0" smtClean="0"/>
              <a:t>	1. Keep expectations at developmental level</a:t>
            </a:r>
          </a:p>
          <a:p>
            <a:pPr eaLnBrk="1" hangingPunct="1">
              <a:buFont typeface="Arial" charset="0"/>
              <a:buNone/>
              <a:defRPr/>
            </a:pPr>
            <a:r>
              <a:rPr lang="en-US" dirty="0" smtClean="0"/>
              <a:t>	2. Keep praise specific- "I like the way you cleaned that floor" "You put everything in the right place when you set the table" </a:t>
            </a:r>
            <a:r>
              <a:rPr lang="en-US" b="1" i="1" dirty="0" smtClean="0"/>
              <a:t>NOT</a:t>
            </a:r>
            <a:r>
              <a:rPr lang="en-US" i="1" dirty="0" smtClean="0"/>
              <a:t>  </a:t>
            </a:r>
            <a:r>
              <a:rPr lang="en-US" dirty="0" smtClean="0"/>
              <a:t>"You're a good kid“ or "You did a good job”</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Provide Child with Success (Cont’d)</a:t>
            </a:r>
            <a:endParaRPr lang="en-US" dirty="0"/>
          </a:p>
        </p:txBody>
      </p:sp>
      <p:sp>
        <p:nvSpPr>
          <p:cNvPr id="92163" name="Content Placeholder 2"/>
          <p:cNvSpPr>
            <a:spLocks noGrp="1"/>
          </p:cNvSpPr>
          <p:nvPr>
            <p:ph idx="1"/>
          </p:nvPr>
        </p:nvSpPr>
        <p:spPr>
          <a:xfrm>
            <a:off x="457200" y="1802524"/>
            <a:ext cx="8229600" cy="4191000"/>
          </a:xfrm>
        </p:spPr>
        <p:txBody>
          <a:bodyPr/>
          <a:lstStyle/>
          <a:p>
            <a:pPr eaLnBrk="1" hangingPunct="1">
              <a:buFont typeface="Arial" pitchFamily="34" charset="0"/>
              <a:buNone/>
            </a:pPr>
            <a:r>
              <a:rPr lang="en-US" dirty="0" smtClean="0"/>
              <a:t>	3. Add responsibility </a:t>
            </a:r>
            <a:r>
              <a:rPr lang="en-US" b="1" i="1" dirty="0" smtClean="0"/>
              <a:t>ONLY</a:t>
            </a:r>
            <a:r>
              <a:rPr lang="en-US" i="1" dirty="0" smtClean="0"/>
              <a:t> </a:t>
            </a:r>
            <a:r>
              <a:rPr lang="en-US" dirty="0" smtClean="0"/>
              <a:t>after child demonstrates readiness</a:t>
            </a:r>
          </a:p>
          <a:p>
            <a:pPr eaLnBrk="1" hangingPunct="1">
              <a:buFont typeface="Arial" pitchFamily="34" charset="0"/>
              <a:buNone/>
            </a:pPr>
            <a:r>
              <a:rPr lang="en-US" dirty="0" smtClean="0"/>
              <a:t>	4. When you need to correct behavior say “I see this is hard for you, I'm going to help you" and lower your expectations</a:t>
            </a:r>
          </a:p>
          <a:p>
            <a:pPr eaLnBrk="1" hangingPunct="1">
              <a:buFont typeface="Arial" pitchFamily="34" charset="0"/>
              <a:buNone/>
            </a:pPr>
            <a:r>
              <a:rPr lang="en-US" dirty="0" smtClean="0"/>
              <a:t>	5. Supervise the child so you can pre-empt any negative behavior(s)</a:t>
            </a:r>
          </a:p>
        </p:txBody>
      </p:sp>
      <p:sp>
        <p:nvSpPr>
          <p:cNvPr id="3" name="Slide Number Placeholder 2"/>
          <p:cNvSpPr>
            <a:spLocks noGrp="1"/>
          </p:cNvSpPr>
          <p:nvPr>
            <p:ph type="sldNum" sz="quarter" idx="4"/>
          </p:nvPr>
        </p:nvSpPr>
        <p:spPr/>
        <p:txBody>
          <a:bodyPr/>
          <a:lstStyle/>
          <a:p>
            <a:pPr>
              <a:defRPr/>
            </a:pPr>
            <a:fld id="{A4624807-03D1-4D82-87D2-E5151F74A2DA}"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152400"/>
            <a:ext cx="8229600" cy="2895600"/>
          </a:xfrm>
        </p:spPr>
        <p:txBody>
          <a:bodyPr/>
          <a:lstStyle/>
          <a:p>
            <a:pPr eaLnBrk="1" hangingPunct="1"/>
            <a:r>
              <a:rPr lang="en-US" b="1" dirty="0" smtClean="0"/>
              <a:t>Parenting Case Studies</a:t>
            </a:r>
            <a:r>
              <a:rPr lang="en-US" dirty="0" smtClean="0"/>
              <a:t/>
            </a:r>
            <a:br>
              <a:rPr lang="en-US" dirty="0" smtClean="0"/>
            </a:br>
            <a:endParaRPr lang="en-US" dirty="0" smtClean="0"/>
          </a:p>
        </p:txBody>
      </p:sp>
      <p:sp>
        <p:nvSpPr>
          <p:cNvPr id="68611" name="Content Placeholder 2"/>
          <p:cNvSpPr>
            <a:spLocks noGrp="1"/>
          </p:cNvSpPr>
          <p:nvPr>
            <p:ph idx="1"/>
          </p:nvPr>
        </p:nvSpPr>
        <p:spPr>
          <a:xfrm>
            <a:off x="457200" y="2222938"/>
            <a:ext cx="8229600" cy="4101662"/>
          </a:xfrm>
        </p:spPr>
        <p:txBody>
          <a:bodyPr/>
          <a:lstStyle/>
          <a:p>
            <a:pPr eaLnBrk="1" hangingPunct="1">
              <a:buFont typeface="Arial" pitchFamily="34" charset="0"/>
              <a:buNone/>
            </a:pPr>
            <a:r>
              <a:rPr lang="en-US" dirty="0" smtClean="0"/>
              <a:t>Hartman Family</a:t>
            </a:r>
            <a:r>
              <a:rPr lang="en-US" dirty="0"/>
              <a:t>	</a:t>
            </a:r>
            <a:r>
              <a:rPr lang="en-US" dirty="0" smtClean="0"/>
              <a:t>		Donyeh (age 18 months)</a:t>
            </a:r>
          </a:p>
          <a:p>
            <a:pPr eaLnBrk="1" hangingPunct="1">
              <a:buFont typeface="Arial" pitchFamily="34" charset="0"/>
              <a:buNone/>
            </a:pPr>
            <a:endParaRPr lang="en-US" dirty="0"/>
          </a:p>
          <a:p>
            <a:pPr eaLnBrk="1" hangingPunct="1">
              <a:buFont typeface="Arial" pitchFamily="34" charset="0"/>
              <a:buNone/>
            </a:pPr>
            <a:endParaRPr lang="en-US" dirty="0" smtClean="0"/>
          </a:p>
          <a:p>
            <a:pPr eaLnBrk="1" hangingPunct="1">
              <a:buFont typeface="Arial" pitchFamily="34" charset="0"/>
              <a:buNone/>
            </a:pPr>
            <a:endParaRPr lang="en-US" dirty="0"/>
          </a:p>
          <a:p>
            <a:pPr eaLnBrk="1" hangingPunct="1">
              <a:buFont typeface="Arial" pitchFamily="34" charset="0"/>
              <a:buNone/>
            </a:pPr>
            <a:endParaRPr lang="en-US" dirty="0" smtClean="0"/>
          </a:p>
          <a:p>
            <a:pPr eaLnBrk="1" hangingPunct="1">
              <a:buFont typeface="Arial" pitchFamily="34" charset="0"/>
              <a:buNone/>
            </a:pPr>
            <a:r>
              <a:rPr lang="en-US" dirty="0" smtClean="0"/>
              <a:t>Jamie (age 14 years)		Phillips Family</a:t>
            </a:r>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rtlCol="0">
            <a:normAutofit/>
          </a:bodyPr>
          <a:lstStyle/>
          <a:p>
            <a:pPr eaLnBrk="1" fontAlgn="auto" hangingPunct="1">
              <a:spcAft>
                <a:spcPts val="0"/>
              </a:spcAft>
              <a:defRPr/>
            </a:pPr>
            <a:r>
              <a:rPr lang="en-US" dirty="0" smtClean="0"/>
              <a:t>Resources</a:t>
            </a:r>
          </a:p>
        </p:txBody>
      </p:sp>
      <p:sp>
        <p:nvSpPr>
          <p:cNvPr id="3" name="Content Placeholder 2"/>
          <p:cNvSpPr>
            <a:spLocks noGrp="1"/>
          </p:cNvSpPr>
          <p:nvPr>
            <p:ph sz="half" idx="1"/>
          </p:nvPr>
        </p:nvSpPr>
        <p:spPr>
          <a:solidFill>
            <a:schemeClr val="accent5">
              <a:lumMod val="40000"/>
              <a:lumOff val="60000"/>
            </a:schemeClr>
          </a:solidFill>
        </p:spPr>
        <p:txBody>
          <a:bodyPr rtlCol="0">
            <a:normAutofit/>
          </a:bodyPr>
          <a:lstStyle/>
          <a:p>
            <a:pPr eaLnBrk="1" fontAlgn="auto" hangingPunct="1">
              <a:spcAft>
                <a:spcPts val="0"/>
              </a:spcAft>
              <a:defRPr/>
            </a:pPr>
            <a:r>
              <a:rPr lang="en-US" dirty="0" smtClean="0"/>
              <a:t>Books</a:t>
            </a:r>
          </a:p>
          <a:p>
            <a:pPr eaLnBrk="1" fontAlgn="auto" hangingPunct="1">
              <a:spcAft>
                <a:spcPts val="0"/>
              </a:spcAft>
              <a:defRPr/>
            </a:pPr>
            <a:endParaRPr lang="en-US" dirty="0" smtClean="0"/>
          </a:p>
          <a:p>
            <a:pPr eaLnBrk="1" fontAlgn="auto" hangingPunct="1">
              <a:spcAft>
                <a:spcPts val="0"/>
              </a:spcAft>
              <a:defRPr/>
            </a:pPr>
            <a:r>
              <a:rPr lang="en-US" dirty="0" smtClean="0"/>
              <a:t>Cassettes</a:t>
            </a:r>
          </a:p>
          <a:p>
            <a:pPr eaLnBrk="1" fontAlgn="auto" hangingPunct="1">
              <a:spcAft>
                <a:spcPts val="0"/>
              </a:spcAft>
              <a:defRPr/>
            </a:pPr>
            <a:endParaRPr lang="en-US" dirty="0" smtClean="0"/>
          </a:p>
          <a:p>
            <a:pPr eaLnBrk="1" fontAlgn="auto" hangingPunct="1">
              <a:spcAft>
                <a:spcPts val="0"/>
              </a:spcAft>
              <a:defRPr/>
            </a:pPr>
            <a:r>
              <a:rPr lang="en-US" dirty="0" smtClean="0"/>
              <a:t>Support groups</a:t>
            </a:r>
          </a:p>
          <a:p>
            <a:pPr eaLnBrk="1" fontAlgn="auto" hangingPunct="1">
              <a:spcAft>
                <a:spcPts val="0"/>
              </a:spcAft>
              <a:defRPr/>
            </a:pPr>
            <a:endParaRPr lang="en-US" dirty="0" smtClean="0"/>
          </a:p>
          <a:p>
            <a:pPr eaLnBrk="1" fontAlgn="auto" hangingPunct="1">
              <a:spcAft>
                <a:spcPts val="0"/>
              </a:spcAft>
              <a:defRPr/>
            </a:pPr>
            <a:r>
              <a:rPr lang="en-US" dirty="0" smtClean="0"/>
              <a:t>Online support groups</a:t>
            </a:r>
          </a:p>
          <a:p>
            <a:pPr eaLnBrk="1" fontAlgn="auto" hangingPunct="1">
              <a:spcAft>
                <a:spcPts val="0"/>
              </a:spcAft>
              <a:defRPr/>
            </a:pPr>
            <a:endParaRPr lang="en-US" dirty="0" smtClean="0"/>
          </a:p>
          <a:p>
            <a:pPr eaLnBrk="1" fontAlgn="auto" hangingPunct="1">
              <a:spcAft>
                <a:spcPts val="0"/>
              </a:spcAft>
              <a:defRPr/>
            </a:pPr>
            <a:r>
              <a:rPr lang="en-US" dirty="0" smtClean="0"/>
              <a:t>Videos</a:t>
            </a:r>
          </a:p>
          <a:p>
            <a:pPr eaLnBrk="1" fontAlgn="auto" hangingPunct="1">
              <a:spcAft>
                <a:spcPts val="0"/>
              </a:spcAft>
              <a:buFont typeface="Arial" pitchFamily="34" charset="0"/>
              <a:buNone/>
              <a:defRPr/>
            </a:pPr>
            <a:endParaRPr lang="en-US" dirty="0" smtClean="0"/>
          </a:p>
        </p:txBody>
      </p:sp>
      <p:sp>
        <p:nvSpPr>
          <p:cNvPr id="4" name="Content Placeholder 3"/>
          <p:cNvSpPr>
            <a:spLocks noGrp="1"/>
          </p:cNvSpPr>
          <p:nvPr>
            <p:ph sz="half" idx="2"/>
          </p:nvPr>
        </p:nvSpPr>
        <p:spPr>
          <a:solidFill>
            <a:schemeClr val="accent5">
              <a:lumMod val="40000"/>
              <a:lumOff val="60000"/>
            </a:schemeClr>
          </a:solidFill>
        </p:spPr>
        <p:txBody>
          <a:bodyPr rtlCol="0">
            <a:normAutofit/>
          </a:bodyPr>
          <a:lstStyle/>
          <a:p>
            <a:pPr eaLnBrk="1" fontAlgn="auto" hangingPunct="1">
              <a:spcAft>
                <a:spcPts val="0"/>
              </a:spcAft>
              <a:defRPr/>
            </a:pPr>
            <a:r>
              <a:rPr lang="en-US" dirty="0" smtClean="0">
                <a:hlinkClick r:id="rId2"/>
              </a:rPr>
              <a:t>www.attachmentcenter.org</a:t>
            </a:r>
            <a:endParaRPr lang="en-US" dirty="0" smtClean="0"/>
          </a:p>
          <a:p>
            <a:pPr eaLnBrk="1" fontAlgn="auto" hangingPunct="1">
              <a:spcAft>
                <a:spcPts val="0"/>
              </a:spcAft>
              <a:defRPr/>
            </a:pPr>
            <a:r>
              <a:rPr lang="en-US" dirty="0" smtClean="0">
                <a:hlinkClick r:id="rId3"/>
              </a:rPr>
              <a:t>www.instituteforchildren.com</a:t>
            </a:r>
            <a:endParaRPr lang="en-US" dirty="0" smtClean="0"/>
          </a:p>
          <a:p>
            <a:pPr eaLnBrk="1" fontAlgn="auto" hangingPunct="1">
              <a:spcAft>
                <a:spcPts val="0"/>
              </a:spcAft>
              <a:defRPr/>
            </a:pPr>
            <a:r>
              <a:rPr lang="en-US" dirty="0" smtClean="0">
                <a:hlinkClick r:id="rId4"/>
              </a:rPr>
              <a:t>www.emdrportal.com</a:t>
            </a:r>
            <a:endParaRPr lang="en-US" dirty="0" smtClean="0"/>
          </a:p>
          <a:p>
            <a:pPr eaLnBrk="1" fontAlgn="auto" hangingPunct="1">
              <a:spcAft>
                <a:spcPts val="0"/>
              </a:spcAft>
              <a:defRPr/>
            </a:pPr>
            <a:r>
              <a:rPr lang="en-US" dirty="0" smtClean="0">
                <a:hlinkClick r:id="rId5"/>
              </a:rPr>
              <a:t>www.eegspectrum.com</a:t>
            </a:r>
            <a:endParaRPr lang="en-US" dirty="0" smtClean="0"/>
          </a:p>
          <a:p>
            <a:pPr eaLnBrk="1" fontAlgn="auto" hangingPunct="1">
              <a:spcAft>
                <a:spcPts val="0"/>
              </a:spcAft>
              <a:defRPr/>
            </a:pPr>
            <a:r>
              <a:rPr lang="en-US" dirty="0" smtClean="0">
                <a:hlinkClick r:id="rId6"/>
              </a:rPr>
              <a:t>http://www.dyadicdevelopmentalpsychotherapy.org/</a:t>
            </a:r>
            <a:endParaRPr lang="en-US" dirty="0" smtClean="0"/>
          </a:p>
          <a:p>
            <a:pPr eaLnBrk="1" fontAlgn="auto" hangingPunct="1">
              <a:spcAft>
                <a:spcPts val="0"/>
              </a:spcAft>
              <a:buFont typeface="Arial" pitchFamily="34" charset="0"/>
              <a:buNone/>
              <a:defRPr/>
            </a:pPr>
            <a:endParaRPr lang="en-US" dirty="0" smtClean="0"/>
          </a:p>
        </p:txBody>
      </p:sp>
      <p:sp>
        <p:nvSpPr>
          <p:cNvPr id="6" name="Slide Number Placeholder 5"/>
          <p:cNvSpPr>
            <a:spLocks noGrp="1"/>
          </p:cNvSpPr>
          <p:nvPr>
            <p:ph type="sldNum" sz="quarter" idx="4"/>
          </p:nvPr>
        </p:nvSpPr>
        <p:spPr/>
        <p:txBody>
          <a:bodyPr/>
          <a:lstStyle/>
          <a:p>
            <a:pPr>
              <a:defRPr/>
            </a:pPr>
            <a:fld id="{A4624807-03D1-4D82-87D2-E5151F74A2DA}"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Closing</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Key learning points</a:t>
            </a:r>
          </a:p>
          <a:p>
            <a:endParaRPr lang="en-US" dirty="0" smtClean="0"/>
          </a:p>
          <a:p>
            <a:r>
              <a:rPr lang="en-US" dirty="0" smtClean="0"/>
              <a:t>Evaluations</a:t>
            </a:r>
          </a:p>
          <a:p>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84</a:t>
            </a:fld>
            <a:endParaRPr lang="en-US" dirty="0"/>
          </a:p>
        </p:txBody>
      </p:sp>
    </p:spTree>
    <p:extLst>
      <p:ext uri="{BB962C8B-B14F-4D97-AF65-F5344CB8AC3E}">
        <p14:creationId xmlns:p14="http://schemas.microsoft.com/office/powerpoint/2010/main" val="136044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77917"/>
            <a:ext cx="8229600" cy="677918"/>
          </a:xfrm>
        </p:spPr>
        <p:txBody>
          <a:bodyPr/>
          <a:lstStyle/>
          <a:p>
            <a:pPr eaLnBrk="1" hangingPunct="1"/>
            <a:r>
              <a:rPr lang="en-US" dirty="0" smtClean="0"/>
              <a:t>Definition and Symptoms of RAD</a:t>
            </a:r>
            <a:r>
              <a:rPr lang="en-US" b="1" dirty="0" smtClean="0"/>
              <a:t> I</a:t>
            </a:r>
            <a:endParaRPr lang="en-US" dirty="0" smtClean="0"/>
          </a:p>
        </p:txBody>
      </p:sp>
      <p:sp>
        <p:nvSpPr>
          <p:cNvPr id="3" name="Content Placeholder 2"/>
          <p:cNvSpPr>
            <a:spLocks noGrp="1"/>
          </p:cNvSpPr>
          <p:nvPr>
            <p:ph idx="1"/>
          </p:nvPr>
        </p:nvSpPr>
        <p:spPr>
          <a:xfrm>
            <a:off x="457200" y="1592316"/>
            <a:ext cx="8229600" cy="4508939"/>
          </a:xfrm>
        </p:spPr>
        <p:txBody>
          <a:bodyPr>
            <a:noAutofit/>
          </a:bodyPr>
          <a:lstStyle/>
          <a:p>
            <a:r>
              <a:rPr lang="en-US" sz="2000" dirty="0" smtClean="0"/>
              <a:t>A </a:t>
            </a:r>
            <a:r>
              <a:rPr lang="en-US" sz="2000" dirty="0"/>
              <a:t>consistent pattern of inhibited, emotionally withdrawn behavior toward adult caregivers, evident before age 5, and manifested by both of the following:</a:t>
            </a:r>
          </a:p>
          <a:p>
            <a:pPr lvl="1"/>
            <a:r>
              <a:rPr lang="en-US" sz="2000" dirty="0"/>
              <a:t>Rarely or minimally seeks comfort when distressed</a:t>
            </a:r>
          </a:p>
          <a:p>
            <a:pPr lvl="1"/>
            <a:r>
              <a:rPr lang="en-US" sz="2000" dirty="0"/>
              <a:t>Rarely or minimally responds to comfort offered when distressed</a:t>
            </a:r>
          </a:p>
          <a:p>
            <a:r>
              <a:rPr lang="en-US" sz="2000" dirty="0" smtClean="0"/>
              <a:t>A </a:t>
            </a:r>
            <a:r>
              <a:rPr lang="en-US" sz="2000" dirty="0"/>
              <a:t>persistent social and emotional disturbance characterized by at least 2 of the following:</a:t>
            </a:r>
          </a:p>
          <a:p>
            <a:pPr lvl="1"/>
            <a:r>
              <a:rPr lang="en-US" sz="2000" dirty="0"/>
              <a:t>Minimal social and emotional responsiveness to others</a:t>
            </a:r>
          </a:p>
          <a:p>
            <a:pPr lvl="1"/>
            <a:r>
              <a:rPr lang="en-US" sz="2000" dirty="0"/>
              <a:t>Limited positive affect</a:t>
            </a:r>
          </a:p>
          <a:p>
            <a:pPr lvl="1"/>
            <a:r>
              <a:rPr lang="en-US" sz="2000" dirty="0"/>
              <a:t>Episodes of unexplained irritability, sadness, or fearfulness which are evident during nonthreatening interactions with adult caregivers</a:t>
            </a:r>
          </a:p>
          <a:p>
            <a:pPr marL="0" lvl="0" indent="0">
              <a:buNone/>
            </a:pPr>
            <a:r>
              <a:rPr lang="en-US" sz="2000" dirty="0" smtClean="0">
                <a:solidFill>
                  <a:srgbClr val="000000"/>
                </a:solidFill>
              </a:rPr>
              <a:t>(American Psychiatric Association, 2013)</a:t>
            </a:r>
            <a:endParaRPr lang="en-US" sz="2000" dirty="0">
              <a:solidFill>
                <a:srgbClr val="000000"/>
              </a:solidFill>
            </a:endParaRPr>
          </a:p>
          <a:p>
            <a:pPr eaLnBrk="1" hangingPunct="1">
              <a:buFont typeface="Arial" charset="0"/>
              <a:buNone/>
              <a:defRPr/>
            </a:pPr>
            <a:endParaRPr lang="en-US" sz="2000" dirty="0" smtClean="0"/>
          </a:p>
          <a:p>
            <a:pPr eaLnBrk="1" hangingPunct="1">
              <a:buFont typeface="Arial" charset="0"/>
              <a:buNone/>
              <a:defRPr/>
            </a:pPr>
            <a:r>
              <a:rPr lang="en-US" sz="2000" dirty="0" smtClean="0"/>
              <a:t>	</a:t>
            </a:r>
            <a:endParaRPr lang="en-US" sz="2000" dirty="0"/>
          </a:p>
        </p:txBody>
      </p:sp>
      <p:sp>
        <p:nvSpPr>
          <p:cNvPr id="2" name="Slide Number Placeholder 1"/>
          <p:cNvSpPr>
            <a:spLocks noGrp="1"/>
          </p:cNvSpPr>
          <p:nvPr>
            <p:ph type="sldNum" sz="quarter" idx="4"/>
          </p:nvPr>
        </p:nvSpPr>
        <p:spPr/>
        <p:txBody>
          <a:bodyPr/>
          <a:lstStyle/>
          <a:p>
            <a:pPr>
              <a:defRPr/>
            </a:pPr>
            <a:fld id="{A4624807-03D1-4D82-87D2-E5151F74A2D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wrPntTemplate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PwrPntTemplate081711</Template>
  <TotalTime>4509</TotalTime>
  <Words>3555</Words>
  <Application>Microsoft Office PowerPoint</Application>
  <PresentationFormat>On-screen Show (4:3)</PresentationFormat>
  <Paragraphs>806</Paragraphs>
  <Slides>84</Slides>
  <Notes>4</Notes>
  <HiddenSlides>0</HiddenSlides>
  <MMClips>2</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PwrPntTemplate081711</vt:lpstr>
      <vt:lpstr>PowerPoint Presentation</vt:lpstr>
      <vt:lpstr> Introduction    </vt:lpstr>
      <vt:lpstr>What’s In It For Me?</vt:lpstr>
      <vt:lpstr>Learning Objectives</vt:lpstr>
      <vt:lpstr>Competencies</vt:lpstr>
      <vt:lpstr>Agenda</vt:lpstr>
      <vt:lpstr>Poll</vt:lpstr>
      <vt:lpstr>Section II: Definition and Symptoms   </vt:lpstr>
      <vt:lpstr>Definition and Symptoms of RAD I</vt:lpstr>
      <vt:lpstr>Definition and Symptoms of RAD II</vt:lpstr>
      <vt:lpstr>Beliefs: About Self and the World</vt:lpstr>
      <vt:lpstr>Child of Rage: A Story of Abuse Documentary:</vt:lpstr>
      <vt:lpstr>Small Group Discussion</vt:lpstr>
      <vt:lpstr>Newborn Video Activity</vt:lpstr>
      <vt:lpstr>Brain Development (Neurobiology) and Attachment</vt:lpstr>
      <vt:lpstr>Normal Cycle of Attachment </vt:lpstr>
      <vt:lpstr>Normal Cycle of Attachment </vt:lpstr>
      <vt:lpstr>Disrupted Cycle of Attachment</vt:lpstr>
      <vt:lpstr>Attachment Disruptions Signs &amp; Symptoms: Behaviors</vt:lpstr>
      <vt:lpstr>Attachment Disorder Cycle</vt:lpstr>
      <vt:lpstr>Attachment Activity</vt:lpstr>
      <vt:lpstr>Continuum of Attachment</vt:lpstr>
      <vt:lpstr>Risk Factors for Pathogenic Care</vt:lpstr>
      <vt:lpstr> Section III: Related Disorders and Differential Diagnosis  </vt:lpstr>
      <vt:lpstr>Disinhibited Social Engagement Disorder (DSED)</vt:lpstr>
      <vt:lpstr>Posttraumatic Stress Disorder (PTSD)</vt:lpstr>
      <vt:lpstr>Sensory Processing Disorder (SPD)</vt:lpstr>
      <vt:lpstr>Attention Deficit Hyperactivity Disorder (ADHD)</vt:lpstr>
      <vt:lpstr>Evaluation Process for RAD</vt:lpstr>
      <vt:lpstr>Attachment Behavior Q-SET</vt:lpstr>
      <vt:lpstr>RAD-Q  SAMPLE</vt:lpstr>
      <vt:lpstr>Section IV: Case Management  </vt:lpstr>
      <vt:lpstr>Case Management Activity</vt:lpstr>
      <vt:lpstr>Pre-Placement Visits</vt:lpstr>
      <vt:lpstr>Post-Placement Contacts</vt:lpstr>
      <vt:lpstr>Contact with Family of Origin</vt:lpstr>
      <vt:lpstr>Resource Family Role</vt:lpstr>
      <vt:lpstr>Case Studies Activity</vt:lpstr>
      <vt:lpstr>PowerPoint Presentation</vt:lpstr>
      <vt:lpstr>Day 2: Overview</vt:lpstr>
      <vt:lpstr>Questions?</vt:lpstr>
      <vt:lpstr>PowerPoint Presentation</vt:lpstr>
      <vt:lpstr>Day 2 Agenda</vt:lpstr>
      <vt:lpstr> Interventions  </vt:lpstr>
      <vt:lpstr>Therapy</vt:lpstr>
      <vt:lpstr>Principles of Attachment Therapy</vt:lpstr>
      <vt:lpstr>Therapist Provides</vt:lpstr>
      <vt:lpstr>Attachment Therapy </vt:lpstr>
      <vt:lpstr>Attachment Therapy</vt:lpstr>
      <vt:lpstr>Theraplay</vt:lpstr>
      <vt:lpstr>Theraplay Video</vt:lpstr>
      <vt:lpstr>Theraplay</vt:lpstr>
      <vt:lpstr>Theraplay</vt:lpstr>
      <vt:lpstr>Theraplay</vt:lpstr>
      <vt:lpstr>Eye Movement Desensitization and Reprocessing (EMDR)</vt:lpstr>
      <vt:lpstr>EMDR</vt:lpstr>
      <vt:lpstr>Neurofeedback I</vt:lpstr>
      <vt:lpstr>Neurofeedback II</vt:lpstr>
      <vt:lpstr>Neurofeedback</vt:lpstr>
      <vt:lpstr>Sensory Integration</vt:lpstr>
      <vt:lpstr>Sensory Integration</vt:lpstr>
      <vt:lpstr>Key Questions to Ask Treatment Specialists:</vt:lpstr>
      <vt:lpstr>Section VI: Parenting Techniques </vt:lpstr>
      <vt:lpstr>Attachment Parenting: Lego Level</vt:lpstr>
      <vt:lpstr>Attachment Parenting: Steel Box/Velvet Lining</vt:lpstr>
      <vt:lpstr>Principles of Attachment Parenting</vt:lpstr>
      <vt:lpstr>Take Care of Self First</vt:lpstr>
      <vt:lpstr>Engender Respect</vt:lpstr>
      <vt:lpstr>Create Structure &amp; Consistency</vt:lpstr>
      <vt:lpstr>Create Structure &amp; Consistency: Responsibility</vt:lpstr>
      <vt:lpstr>Creating Structure &amp; Consistency: Responsibility (Cont’d)</vt:lpstr>
      <vt:lpstr>Creating Structure &amp; Consistency: Responsibility (Cont’d)</vt:lpstr>
      <vt:lpstr>Establish Consequences &amp; Restitution</vt:lpstr>
      <vt:lpstr>Establish Consequences &amp; Restitution (Cont’d)</vt:lpstr>
      <vt:lpstr>Provide Nurture</vt:lpstr>
      <vt:lpstr>Provide Nurture (Cont’d)</vt:lpstr>
      <vt:lpstr>Provide Nurture (Cont’d)</vt:lpstr>
      <vt:lpstr>Process Feelings</vt:lpstr>
      <vt:lpstr>Process Feelings (Cont’d)</vt:lpstr>
      <vt:lpstr>Provide Child with Success</vt:lpstr>
      <vt:lpstr>Provide Child with Success (Cont’d)</vt:lpstr>
      <vt:lpstr>Parenting Case Studies </vt:lpstr>
      <vt:lpstr>Resources</vt:lpstr>
      <vt:lpstr>Summary and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 L. Sherrid</dc:creator>
  <cp:keywords>Templates</cp:keywords>
  <cp:lastModifiedBy>Elizabeth Neail</cp:lastModifiedBy>
  <cp:revision>284</cp:revision>
  <dcterms:created xsi:type="dcterms:W3CDTF">2011-11-10T15:43:02Z</dcterms:created>
  <dcterms:modified xsi:type="dcterms:W3CDTF">2013-08-02T16:32:55Z</dcterms:modified>
</cp:coreProperties>
</file>